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07" r:id="rId3"/>
    <p:sldId id="291" r:id="rId4"/>
    <p:sldId id="303" r:id="rId5"/>
    <p:sldId id="308" r:id="rId6"/>
    <p:sldId id="309" r:id="rId7"/>
    <p:sldId id="290" r:id="rId8"/>
  </p:sldIdLst>
  <p:sldSz cx="6858000" cy="9144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0EA00"/>
    <a:srgbClr val="FFFF99"/>
    <a:srgbClr val="9966FF"/>
    <a:srgbClr val="FFFFCC"/>
    <a:srgbClr val="6600FF"/>
    <a:srgbClr val="FFFF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1" autoAdjust="0"/>
    <p:restoredTop sz="94708" autoAdjust="0"/>
  </p:normalViewPr>
  <p:slideViewPr>
    <p:cSldViewPr>
      <p:cViewPr>
        <p:scale>
          <a:sx n="74" d="100"/>
          <a:sy n="74" d="100"/>
        </p:scale>
        <p:origin x="-2622" y="-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49049-0298-48F7-8B0B-B1AF263560D5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DEFC-E146-4EA7-88E3-C196095B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44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36FB5-7D90-451A-AB21-0E9A264EC4CA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06850" y="509588"/>
            <a:ext cx="19129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9E1A9-0D8A-4BAF-B4F7-CA8C012F7E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286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9E1A9-0D8A-4BAF-B4F7-CA8C012F7ED7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9E1A9-0D8A-4BAF-B4F7-CA8C012F7ED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8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93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85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40" y="488951"/>
            <a:ext cx="1157288" cy="1040130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68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0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52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51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90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5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05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44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6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8864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84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4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19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41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18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841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10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9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916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4"/>
            <a:ext cx="4114800" cy="1073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9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4D746-EB39-4094-AD41-438C3BDCB501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61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2018-10-04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1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thsjja@ccei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cei.creativekorea.or.kr/gyeongbu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07505"/>
            <a:ext cx="6858000" cy="360040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en-US" altLang="ko-KR" sz="2400" dirty="0" smtClean="0">
                <a:solidFill>
                  <a:srgbClr val="0000FF"/>
                </a:solidFill>
                <a:latin typeface="HY그래픽B" panose="02030600000101010101" pitchFamily="18" charset="-127"/>
                <a:ea typeface="HY그래픽B" panose="02030600000101010101" pitchFamily="18" charset="-127"/>
              </a:rPr>
              <a:t>Smart Factory</a:t>
            </a:r>
            <a:r>
              <a:rPr lang="ko-KR" altLang="en-US" sz="2400" dirty="0">
                <a:solidFill>
                  <a:srgbClr val="0000FF"/>
                </a:solidFill>
                <a:latin typeface="HY그래픽B" panose="02030600000101010101" pitchFamily="18" charset="-127"/>
                <a:ea typeface="HY그래픽B" panose="02030600000101010101" pitchFamily="18" charset="-127"/>
              </a:rPr>
              <a:t> </a:t>
            </a:r>
            <a:r>
              <a:rPr lang="ko-KR" altLang="en-US" sz="2400" dirty="0" smtClean="0">
                <a:solidFill>
                  <a:srgbClr val="0000FF"/>
                </a:solidFill>
                <a:latin typeface="HY그래픽B" panose="02030600000101010101" pitchFamily="18" charset="-127"/>
                <a:ea typeface="HY그래픽B" panose="02030600000101010101" pitchFamily="18" charset="-127"/>
              </a:rPr>
              <a:t>아카데미 </a:t>
            </a:r>
            <a:r>
              <a:rPr lang="en-US" altLang="ko-KR" sz="2800" dirty="0" smtClean="0">
                <a:solidFill>
                  <a:srgbClr val="FF0000"/>
                </a:solidFill>
                <a:latin typeface="HY그래픽B" panose="02030600000101010101" pitchFamily="18" charset="-127"/>
                <a:ea typeface="HY그래픽B" panose="02030600000101010101" pitchFamily="18" charset="-127"/>
              </a:rPr>
              <a:t>10~11</a:t>
            </a:r>
            <a:r>
              <a:rPr lang="ko-KR" altLang="en-US" sz="2800" dirty="0" smtClean="0">
                <a:solidFill>
                  <a:srgbClr val="FF0000"/>
                </a:solidFill>
                <a:latin typeface="HY그래픽B" panose="02030600000101010101" pitchFamily="18" charset="-127"/>
                <a:ea typeface="HY그래픽B" panose="02030600000101010101" pitchFamily="18" charset="-127"/>
              </a:rPr>
              <a:t>월</a:t>
            </a:r>
            <a:r>
              <a:rPr lang="ko-KR" altLang="en-US" sz="2400" dirty="0" smtClean="0">
                <a:solidFill>
                  <a:srgbClr val="0000FF"/>
                </a:solidFill>
                <a:latin typeface="HY그래픽B" panose="02030600000101010101" pitchFamily="18" charset="-127"/>
                <a:ea typeface="HY그래픽B" panose="02030600000101010101" pitchFamily="18" charset="-127"/>
              </a:rPr>
              <a:t> 교육안내</a:t>
            </a:r>
            <a:endParaRPr lang="ko-KR" altLang="en-US" sz="2400" dirty="0">
              <a:solidFill>
                <a:srgbClr val="0000FF"/>
              </a:solidFill>
              <a:latin typeface="HY그래픽B" panose="02030600000101010101" pitchFamily="18" charset="-127"/>
              <a:ea typeface="HY그래픽B" panose="0203060000010101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811" y="611560"/>
            <a:ext cx="6858811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제목 1"/>
          <p:cNvSpPr>
            <a:spLocks noGrp="1"/>
          </p:cNvSpPr>
          <p:nvPr>
            <p:ph type="ctrTitle"/>
          </p:nvPr>
        </p:nvSpPr>
        <p:spPr>
          <a:xfrm>
            <a:off x="105271" y="683569"/>
            <a:ext cx="6680569" cy="648071"/>
          </a:xfrm>
        </p:spPr>
        <p:txBody>
          <a:bodyPr>
            <a:noAutofit/>
          </a:bodyPr>
          <a:lstStyle/>
          <a:p>
            <a:pPr algn="l"/>
            <a:r>
              <a:rPr lang="en-US" altLang="ko-KR" sz="1800" dirty="0" smtClean="0"/>
              <a:t>   Smart Factory </a:t>
            </a:r>
            <a:r>
              <a:rPr lang="ko-KR" altLang="en-US" sz="1800" dirty="0" smtClean="0"/>
              <a:t>아카데미에서는 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en-US" altLang="ko-KR" sz="1800" dirty="0"/>
              <a:t> </a:t>
            </a:r>
            <a:r>
              <a:rPr lang="en-US" altLang="ko-KR" sz="1800" dirty="0" smtClean="0"/>
              <a:t>  2018</a:t>
            </a:r>
            <a:r>
              <a:rPr lang="ko-KR" altLang="en-US" sz="1800" dirty="0" smtClean="0"/>
              <a:t>년 </a:t>
            </a:r>
            <a:r>
              <a:rPr lang="en-US" altLang="ko-KR" sz="1800" dirty="0" smtClean="0"/>
              <a:t>10~11</a:t>
            </a:r>
            <a:r>
              <a:rPr lang="ko-KR" altLang="en-US" sz="1800" dirty="0" smtClean="0"/>
              <a:t>월 교육과정 참가 희망자를 모집합니다</a:t>
            </a:r>
            <a:r>
              <a:rPr lang="en-US" altLang="ko-KR" sz="1800" dirty="0" smtClean="0"/>
              <a:t>.</a:t>
            </a:r>
            <a:endParaRPr lang="ko-KR" altLang="en-US" sz="1800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464905"/>
              </p:ext>
            </p:extLst>
          </p:nvPr>
        </p:nvGraphicFramePr>
        <p:xfrm>
          <a:off x="332656" y="1403650"/>
          <a:ext cx="6192688" cy="5293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943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교육 </a:t>
                      </a:r>
                      <a:r>
                        <a:rPr lang="ko-KR" altLang="en-US" sz="1600" b="1" dirty="0" err="1" smtClean="0"/>
                        <a:t>과정명</a:t>
                      </a:r>
                      <a:endParaRPr lang="ko-KR" altLang="en-US" sz="1600" b="1" dirty="0"/>
                    </a:p>
                  </a:txBody>
                  <a:tcPr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교육기간</a:t>
                      </a:r>
                      <a:endParaRPr lang="ko-KR" altLang="en-US" sz="1600" b="1" dirty="0"/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인원</a:t>
                      </a:r>
                      <a:endParaRPr lang="ko-KR" altLang="en-US" sz="1400" b="1" dirty="0"/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교육장소</a:t>
                      </a:r>
                      <a:endParaRPr lang="ko-KR" altLang="en-US" sz="1600" b="1" dirty="0"/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마감</a:t>
                      </a:r>
                      <a:endParaRPr lang="ko-KR" altLang="en-US" sz="1600" b="1" dirty="0"/>
                    </a:p>
                  </a:txBody>
                  <a:tcPr anchor="ctr">
                    <a:lnR w="12700" cmpd="sng">
                      <a:noFill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585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r>
                        <a:rPr lang="ko-KR" altLang="en-US" sz="1600" b="1" dirty="0" smtClean="0">
                          <a:solidFill>
                            <a:srgbClr val="0000FF"/>
                          </a:solidFill>
                        </a:rPr>
                        <a:t>월</a:t>
                      </a:r>
                      <a:endParaRPr lang="en-US" altLang="ko-KR" sz="16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rgbClr val="0000FF"/>
                          </a:solidFill>
                        </a:rPr>
                        <a:t>교육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제조현장 낭비개선</a:t>
                      </a:r>
                      <a:endParaRPr lang="en-US" altLang="ko-KR" sz="1300" b="1" dirty="0" smtClean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10.11~10.12(2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삼성전자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</a:rPr>
                        <a:t>광주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10.04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5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제어자동화 기초 </a:t>
                      </a:r>
                      <a:endParaRPr lang="en-US" altLang="ko-KR" sz="1300" b="1" dirty="0" smtClean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10.16~10.18(3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경북센터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</a:rPr>
                        <a:t>구미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10.09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공정시뮬레이션 </a:t>
                      </a:r>
                      <a:r>
                        <a:rPr lang="en-US" altLang="ko-KR" sz="13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Ⅱ</a:t>
                      </a:r>
                      <a:endParaRPr lang="ko-KR" altLang="en-US" sz="1300" b="1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10.23~10.24(2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삼성전자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</a:rPr>
                        <a:t>수원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10.16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12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제조실행시스템</a:t>
                      </a:r>
                      <a:r>
                        <a:rPr lang="en-US" altLang="ko-KR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(MES)</a:t>
                      </a:r>
                      <a:endParaRPr lang="ko-KR" altLang="en-US" sz="1300" b="1" kern="1200" dirty="0" smtClean="0">
                        <a:solidFill>
                          <a:srgbClr val="0000F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10.30~11.2(4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삼성전자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</a:rPr>
                        <a:t>수원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10.23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마스터</a:t>
                      </a:r>
                      <a:r>
                        <a:rPr lang="en-US" altLang="ko-KR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양성 </a:t>
                      </a:r>
                      <a:r>
                        <a:rPr lang="en-US" altLang="ko-KR" sz="1300" b="1" kern="1200" dirty="0" err="1" smtClean="0">
                          <a:solidFill>
                            <a:srgbClr val="0000FF"/>
                          </a:solidFill>
                          <a:latin typeface="DFKai-SB"/>
                          <a:ea typeface="DFKai-SB"/>
                          <a:cs typeface="+mn-cs"/>
                        </a:rPr>
                        <a:t>Ⅰ,Ⅱ</a:t>
                      </a:r>
                      <a:endParaRPr lang="ko-KR" altLang="en-US" sz="1300" b="1" kern="1200" dirty="0" smtClean="0">
                        <a:solidFill>
                          <a:srgbClr val="0000F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10.30~11.2(4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경북센터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</a:rPr>
                        <a:t>구미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10.23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2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효율적인 자재관리</a:t>
                      </a:r>
                      <a:endParaRPr lang="en-US" altLang="ko-KR" sz="1300" b="1" dirty="0" smtClean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10.31~11.2</a:t>
                      </a:r>
                      <a:r>
                        <a:rPr lang="en-US" altLang="ko-KR" sz="1100" b="1" baseline="0" dirty="0" smtClean="0"/>
                        <a:t> </a:t>
                      </a:r>
                      <a:r>
                        <a:rPr lang="en-US" altLang="ko-KR" sz="1100" b="1" dirty="0" smtClean="0"/>
                        <a:t>(3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경북센터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</a:rPr>
                        <a:t>구미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10.24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5850"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r>
                        <a:rPr lang="ko-KR" altLang="en-US" sz="1600" b="1" dirty="0" smtClean="0">
                          <a:solidFill>
                            <a:srgbClr val="0000FF"/>
                          </a:solidFill>
                        </a:rPr>
                        <a:t>월</a:t>
                      </a:r>
                      <a:endParaRPr lang="en-US" altLang="ko-KR" sz="16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rgbClr val="0000FF"/>
                          </a:solidFill>
                        </a:rPr>
                        <a:t>교육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현장혁신리더</a:t>
                      </a:r>
                      <a:endParaRPr lang="en-US" altLang="ko-KR" sz="1300" b="1" dirty="0" smtClean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11.06~11.08(3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경북센터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</a:rPr>
                        <a:t>구미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10.30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5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중소기업 에너지절감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11.12~11.13(2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삼성전자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</a:rPr>
                        <a:t>수원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11.05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</a:tr>
              <a:tr h="335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추진리더</a:t>
                      </a:r>
                      <a:r>
                        <a:rPr lang="en-US" altLang="ko-KR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경영자</a:t>
                      </a:r>
                      <a:r>
                        <a:rPr lang="en-US" altLang="ko-KR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300" b="1" kern="1200" dirty="0" smtClean="0">
                        <a:solidFill>
                          <a:srgbClr val="0000F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11.15~11.16(2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삼성전자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</a:rPr>
                        <a:t>수원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11.08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</a:tr>
              <a:tr h="335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PLC</a:t>
                      </a: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기반 통합제어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11.20~11.22(3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경북센터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</a:rPr>
                        <a:t>구미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11.13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</a:tr>
              <a:tr h="335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제조실행시스템</a:t>
                      </a:r>
                      <a:r>
                        <a:rPr lang="en-US" altLang="ko-KR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(MES)</a:t>
                      </a:r>
                      <a:endParaRPr lang="ko-KR" altLang="en-US" sz="1300" b="1" kern="1200" dirty="0" smtClean="0">
                        <a:solidFill>
                          <a:srgbClr val="0000F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11.20~11.23(4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경북센터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</a:rPr>
                        <a:t>구미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11.13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</a:tr>
              <a:tr h="335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공정개선 기법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11.21~11.23(3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삼성전자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</a:rPr>
                        <a:t>수원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11.14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</a:tr>
              <a:tr h="49431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설비관리를 위한</a:t>
                      </a:r>
                      <a:r>
                        <a:rPr lang="en-US" altLang="ko-KR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PRO-3M</a:t>
                      </a:r>
                      <a:endParaRPr lang="ko-KR" altLang="en-US" sz="1300" b="1" kern="1200" dirty="0" smtClean="0">
                        <a:solidFill>
                          <a:srgbClr val="0000F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11.27~11.29(3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경북센터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</a:rPr>
                        <a:t>구미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11.20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</a:tr>
              <a:tr h="335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제조물류개선 기법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/>
                        <a:t>11.28~11.30(3</a:t>
                      </a:r>
                      <a:r>
                        <a:rPr lang="ko-KR" altLang="en-US" sz="1100" b="1" dirty="0" smtClean="0"/>
                        <a:t>일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경북센터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>
                          <a:solidFill>
                            <a:srgbClr val="0000FF"/>
                          </a:solidFill>
                        </a:rPr>
                        <a:t>구미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/>
                        <a:t>11.21</a:t>
                      </a:r>
                      <a:endParaRPr lang="ko-KR" altLang="en-US" sz="1300" b="1" dirty="0"/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8640" y="6732240"/>
            <a:ext cx="64533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prstClr val="black"/>
                </a:solidFill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sym typeface="Wingdings"/>
              </a:rPr>
              <a:t>※</a:t>
            </a:r>
            <a:r>
              <a:rPr lang="en-US" altLang="ko-KR" sz="1600" dirty="0" smtClean="0">
                <a:solidFill>
                  <a:prstClr val="black"/>
                </a:solidFill>
                <a:sym typeface="Wingdings"/>
              </a:rPr>
              <a:t> </a:t>
            </a:r>
            <a:r>
              <a:rPr lang="ko-KR" altLang="en-US" sz="1600" b="1" dirty="0" smtClean="0">
                <a:solidFill>
                  <a:srgbClr val="0000FF"/>
                </a:solidFill>
              </a:rPr>
              <a:t>교육비 </a:t>
            </a:r>
            <a:r>
              <a:rPr lang="en-US" altLang="ko-KR" sz="1600" b="1" dirty="0" smtClean="0">
                <a:solidFill>
                  <a:srgbClr val="0000FF"/>
                </a:solidFill>
              </a:rPr>
              <a:t>: </a:t>
            </a:r>
            <a:r>
              <a:rPr lang="ko-KR" altLang="en-US" sz="1600" b="1" dirty="0" smtClean="0">
                <a:solidFill>
                  <a:srgbClr val="0000FF"/>
                </a:solidFill>
              </a:rPr>
              <a:t>무료</a:t>
            </a:r>
            <a:endParaRPr lang="en-US" altLang="ko-KR" sz="1600" b="1" dirty="0" smtClean="0">
              <a:solidFill>
                <a:srgbClr val="0000FF"/>
              </a:solidFill>
            </a:endParaRP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- </a:t>
            </a:r>
            <a:r>
              <a:rPr lang="ko-KR" altLang="en-US" sz="1400" dirty="0" smtClean="0"/>
              <a:t>본 교육과정은 고용노동부 국가인적자원개발 컨소시엄사업 지원교육임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dirty="0" smtClean="0"/>
              <a:t>   - </a:t>
            </a:r>
            <a:r>
              <a:rPr lang="ko-KR" altLang="en-US" sz="1400" dirty="0" smtClean="0"/>
              <a:t>무료 교육을 위해서는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교육훈련 협약서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부 제출 필요</a:t>
            </a:r>
            <a:endParaRPr lang="en-US" altLang="ko-KR" sz="1400" dirty="0" smtClean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79297" y="7776195"/>
            <a:ext cx="5246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 altLang="ko-KR" sz="1400" dirty="0" smtClean="0"/>
              <a:t>e-mail : </a:t>
            </a:r>
            <a:r>
              <a:rPr lang="en-US" altLang="ko-KR" sz="1400" dirty="0" smtClean="0">
                <a:hlinkClick r:id="rId3"/>
              </a:rPr>
              <a:t>withsjja@ccei.kr</a:t>
            </a:r>
            <a:r>
              <a:rPr lang="en-US" altLang="ko-KR" sz="1400" dirty="0" smtClean="0"/>
              <a:t> /  FAX : 054-470-2699</a:t>
            </a:r>
          </a:p>
        </p:txBody>
      </p:sp>
      <p:sp>
        <p:nvSpPr>
          <p:cNvPr id="29" name="대각선 방향의 모서리가 잘린 사각형 28"/>
          <p:cNvSpPr/>
          <p:nvPr/>
        </p:nvSpPr>
        <p:spPr>
          <a:xfrm>
            <a:off x="187817" y="8227988"/>
            <a:ext cx="1092383" cy="288032"/>
          </a:xfrm>
          <a:prstGeom prst="snip2Diag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prstClr val="white"/>
                </a:solidFill>
              </a:rPr>
              <a:t>교육문의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52736" y="8209985"/>
            <a:ext cx="684076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1400" dirty="0" smtClean="0">
                <a:solidFill>
                  <a:prstClr val="black"/>
                </a:solidFill>
              </a:rPr>
              <a:t>    ☏ </a:t>
            </a:r>
            <a:r>
              <a:rPr lang="en-US" altLang="ko-KR" sz="1400" dirty="0" smtClean="0">
                <a:solidFill>
                  <a:prstClr val="black"/>
                </a:solidFill>
              </a:rPr>
              <a:t>054-470-2704 ~ 2705</a:t>
            </a:r>
          </a:p>
          <a:p>
            <a:r>
              <a:rPr lang="en-US" altLang="ko-KR" sz="1400" dirty="0" smtClean="0">
                <a:solidFill>
                  <a:prstClr val="black"/>
                </a:solidFill>
              </a:rPr>
              <a:t>    (</a:t>
            </a:r>
            <a:r>
              <a:rPr lang="ko-KR" altLang="en-US" sz="1400" dirty="0" smtClean="0">
                <a:solidFill>
                  <a:prstClr val="black"/>
                </a:solidFill>
              </a:rPr>
              <a:t>자세한 교육내용은 경북창조경제혁신센터 홈페이지 참조    </a:t>
            </a:r>
            <a:endParaRPr lang="en-US" altLang="ko-KR" sz="1400" dirty="0" smtClean="0">
              <a:solidFill>
                <a:prstClr val="black"/>
              </a:solidFill>
            </a:endParaRPr>
          </a:p>
          <a:p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   </a:t>
            </a:r>
            <a:r>
              <a:rPr lang="en-US" altLang="ko-KR" sz="1400" dirty="0" smtClean="0">
                <a:solidFill>
                  <a:prstClr val="black"/>
                </a:solidFill>
                <a:hlinkClick r:id="rId4"/>
              </a:rPr>
              <a:t>https</a:t>
            </a: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://</a:t>
            </a:r>
            <a:r>
              <a:rPr lang="en-US" altLang="ko-KR" sz="1400" dirty="0" err="1">
                <a:solidFill>
                  <a:prstClr val="black"/>
                </a:solidFill>
                <a:hlinkClick r:id="rId4"/>
              </a:rPr>
              <a:t>ccei.creativekorea.or.kr</a:t>
            </a: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/</a:t>
            </a:r>
            <a:r>
              <a:rPr lang="en-US" altLang="ko-KR" sz="1400" dirty="0" err="1">
                <a:solidFill>
                  <a:prstClr val="black"/>
                </a:solidFill>
                <a:hlinkClick r:id="rId4"/>
              </a:rPr>
              <a:t>gyeongbuk</a:t>
            </a:r>
            <a:r>
              <a:rPr lang="en-US" altLang="ko-KR" sz="1400" dirty="0" smtClean="0">
                <a:solidFill>
                  <a:prstClr val="black"/>
                </a:solidFill>
                <a:hlinkClick r:id="rId4"/>
              </a:rPr>
              <a:t>/</a:t>
            </a:r>
            <a:r>
              <a:rPr lang="en-US" altLang="ko-KR" sz="14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  </a:t>
            </a:r>
            <a:r>
              <a:rPr lang="ko-KR" altLang="en-US" sz="1400" dirty="0" smtClean="0">
                <a:solidFill>
                  <a:srgbClr val="FF0000"/>
                </a:solidFill>
              </a:rPr>
              <a:t>경로</a:t>
            </a:r>
            <a:r>
              <a:rPr lang="en-US" altLang="ko-KR" sz="1400" dirty="0">
                <a:solidFill>
                  <a:srgbClr val="FF0000"/>
                </a:solidFill>
              </a:rPr>
              <a:t>)</a:t>
            </a:r>
            <a:r>
              <a:rPr lang="ko-KR" altLang="en-US" sz="1400" dirty="0">
                <a:solidFill>
                  <a:srgbClr val="FF0000"/>
                </a:solidFill>
              </a:rPr>
              <a:t>경북창조경제혁신센터</a:t>
            </a:r>
            <a:r>
              <a:rPr lang="en-US" altLang="ko-KR" sz="1400" dirty="0" smtClean="0">
                <a:solidFill>
                  <a:srgbClr val="FF0000"/>
                </a:solidFill>
              </a:rPr>
              <a:t>-&gt;</a:t>
            </a:r>
            <a:r>
              <a:rPr lang="ko-KR" altLang="en-US" sz="1400" dirty="0" smtClean="0">
                <a:solidFill>
                  <a:srgbClr val="FF0000"/>
                </a:solidFill>
              </a:rPr>
              <a:t>중소기업혁신</a:t>
            </a:r>
            <a:r>
              <a:rPr lang="en-US" altLang="ko-KR" sz="1400" dirty="0" smtClean="0">
                <a:solidFill>
                  <a:srgbClr val="FF0000"/>
                </a:solidFill>
              </a:rPr>
              <a:t>-&gt;</a:t>
            </a:r>
            <a:r>
              <a:rPr lang="ko-KR" altLang="en-US" sz="1400" dirty="0" err="1" smtClean="0">
                <a:solidFill>
                  <a:srgbClr val="FF0000"/>
                </a:solidFill>
              </a:rPr>
              <a:t>스마트팩토리아카데미</a:t>
            </a:r>
            <a:endParaRPr lang="en-US" altLang="ko-KR" sz="1400" dirty="0">
              <a:solidFill>
                <a:srgbClr val="FF0000"/>
              </a:solidFill>
            </a:endParaRPr>
          </a:p>
        </p:txBody>
      </p:sp>
      <p:sp>
        <p:nvSpPr>
          <p:cNvPr id="12" name="대각선 방향의 모서리가 잘린 사각형 11"/>
          <p:cNvSpPr/>
          <p:nvPr/>
        </p:nvSpPr>
        <p:spPr>
          <a:xfrm>
            <a:off x="203760" y="7776195"/>
            <a:ext cx="1092383" cy="288032"/>
          </a:xfrm>
          <a:prstGeom prst="snip2Diag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mtClean="0">
                <a:solidFill>
                  <a:prstClr val="white"/>
                </a:solidFill>
              </a:rPr>
              <a:t>신청방</a:t>
            </a:r>
            <a:r>
              <a:rPr lang="ko-KR" altLang="en-US" sz="1600" b="1">
                <a:solidFill>
                  <a:prstClr val="white"/>
                </a:solidFill>
              </a:rPr>
              <a:t>법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9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51520"/>
            <a:ext cx="6858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400" b="1" u="sng" dirty="0" smtClean="0">
                <a:solidFill>
                  <a:srgbClr val="0000FF"/>
                </a:solidFill>
              </a:rPr>
              <a:t>Smart Factory </a:t>
            </a:r>
            <a:r>
              <a:rPr lang="ko-KR" altLang="en-US" sz="3400" b="1" u="sng" dirty="0" smtClean="0">
                <a:solidFill>
                  <a:srgbClr val="0000FF"/>
                </a:solidFill>
              </a:rPr>
              <a:t>아카데미</a:t>
            </a:r>
            <a:endParaRPr lang="ko-KR" altLang="en-US" sz="3400" b="1" u="sng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640" y="1219270"/>
            <a:ext cx="6408712" cy="211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  <a:latin typeface="+mj-lt"/>
              </a:rPr>
              <a:t>Ⅰ. </a:t>
            </a:r>
            <a:r>
              <a:rPr lang="ko-KR" altLang="en-US" dirty="0" smtClean="0">
                <a:solidFill>
                  <a:srgbClr val="0000FF"/>
                </a:solidFill>
                <a:latin typeface="+mj-lt"/>
              </a:rPr>
              <a:t>운영 목적</a:t>
            </a:r>
            <a:endParaRPr lang="en-US" altLang="ko-KR" dirty="0" smtClean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lt"/>
              </a:rPr>
              <a:t> </a:t>
            </a:r>
            <a:r>
              <a:rPr lang="en-US" altLang="ko-KR" dirty="0">
                <a:latin typeface="+mj-lt"/>
                <a:sym typeface="Wingdings"/>
              </a:rPr>
              <a:t> </a:t>
            </a:r>
            <a:r>
              <a:rPr lang="en-US" altLang="ko-KR" dirty="0" smtClean="0">
                <a:latin typeface="+mj-lt"/>
                <a:sym typeface="Wingdings"/>
              </a:rPr>
              <a:t> </a:t>
            </a:r>
            <a:r>
              <a:rPr lang="ko-KR" altLang="en-US" sz="1600" dirty="0" smtClean="0">
                <a:latin typeface="+mj-lt"/>
                <a:sym typeface="Wingdings"/>
              </a:rPr>
              <a:t>스마트공장 구축 後 중소</a:t>
            </a:r>
            <a:r>
              <a:rPr lang="en-US" altLang="ko-KR" sz="1600" dirty="0" smtClean="0">
                <a:latin typeface="+mj-lt"/>
                <a:sym typeface="Wingdings"/>
              </a:rPr>
              <a:t></a:t>
            </a:r>
            <a:r>
              <a:rPr lang="ko-KR" altLang="en-US" sz="1600" dirty="0" smtClean="0">
                <a:latin typeface="+mj-lt"/>
                <a:sym typeface="Wingdings"/>
              </a:rPr>
              <a:t>중견기업 스스로 유지관리 및 고도화</a:t>
            </a:r>
            <a:endParaRPr lang="en-US" altLang="ko-KR" sz="1600" dirty="0" smtClean="0">
              <a:latin typeface="+mj-lt"/>
              <a:sym typeface="Wingdings"/>
            </a:endParaRPr>
          </a:p>
          <a:p>
            <a:r>
              <a:rPr lang="en-US" altLang="ko-KR" sz="1600" dirty="0" smtClean="0">
                <a:latin typeface="+mj-lt"/>
                <a:sym typeface="Wingdings"/>
              </a:rPr>
              <a:t>   </a:t>
            </a:r>
            <a:r>
              <a:rPr lang="ko-KR" altLang="en-US" sz="1600" dirty="0" smtClean="0">
                <a:latin typeface="+mj-lt"/>
                <a:sym typeface="Wingdings"/>
              </a:rPr>
              <a:t>할 수 있는 전문인력 양성</a:t>
            </a:r>
            <a:endParaRPr lang="en-US" altLang="ko-KR" sz="1600" dirty="0" smtClean="0">
              <a:latin typeface="+mj-lt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+mj-lt"/>
                <a:sym typeface="Wingdings"/>
              </a:rPr>
              <a:t>   </a:t>
            </a:r>
            <a:r>
              <a:rPr lang="en-US" altLang="ko-KR" sz="1400" dirty="0" smtClean="0">
                <a:latin typeface="+mn-ea"/>
                <a:sym typeface="Wingdings"/>
              </a:rPr>
              <a:t>(Smart Factory </a:t>
            </a:r>
            <a:r>
              <a:rPr lang="ko-KR" altLang="en-US" sz="1400" dirty="0" smtClean="0">
                <a:latin typeface="+mn-ea"/>
                <a:sym typeface="Wingdings"/>
              </a:rPr>
              <a:t>운영기술 및 노하우 교육</a:t>
            </a:r>
            <a:r>
              <a:rPr lang="en-US" altLang="ko-KR" sz="1400" dirty="0" smtClean="0">
                <a:latin typeface="+mn-ea"/>
                <a:sym typeface="Wingdings"/>
              </a:rPr>
              <a:t>, </a:t>
            </a:r>
            <a:r>
              <a:rPr lang="ko-KR" altLang="en-US" sz="1400" dirty="0" smtClean="0">
                <a:latin typeface="+mn-ea"/>
                <a:sym typeface="Wingdings"/>
              </a:rPr>
              <a:t>우수업체 벤치마킹 등</a:t>
            </a:r>
            <a:r>
              <a:rPr lang="en-US" altLang="ko-KR" sz="1400" dirty="0" smtClean="0">
                <a:latin typeface="+mn-ea"/>
                <a:sym typeface="Wingdings"/>
              </a:rPr>
              <a:t>)</a:t>
            </a:r>
          </a:p>
          <a:p>
            <a:endParaRPr lang="en-US" altLang="ko-KR" sz="700" dirty="0">
              <a:latin typeface="+mj-lt"/>
              <a:sym typeface="Wingdings"/>
            </a:endParaRPr>
          </a:p>
          <a:p>
            <a:pPr>
              <a:lnSpc>
                <a:spcPct val="200000"/>
              </a:lnSpc>
            </a:pPr>
            <a:r>
              <a:rPr lang="en-US" altLang="ko-KR" dirty="0" smtClean="0">
                <a:solidFill>
                  <a:srgbClr val="0000FF"/>
                </a:solidFill>
                <a:latin typeface="+mj-lt"/>
                <a:sym typeface="Wingdings"/>
              </a:rPr>
              <a:t>Ⅱ. </a:t>
            </a:r>
            <a:r>
              <a:rPr lang="ko-KR" altLang="en-US" dirty="0" smtClean="0">
                <a:solidFill>
                  <a:srgbClr val="0000FF"/>
                </a:solidFill>
                <a:latin typeface="+mj-lt"/>
                <a:sym typeface="Wingdings"/>
              </a:rPr>
              <a:t>교육 과정 </a:t>
            </a:r>
            <a:r>
              <a:rPr lang="en-US" altLang="ko-KR" dirty="0" smtClean="0">
                <a:solidFill>
                  <a:srgbClr val="0000FF"/>
                </a:solidFill>
                <a:latin typeface="+mj-lt"/>
                <a:sym typeface="Wingdings"/>
              </a:rPr>
              <a:t>: </a:t>
            </a:r>
            <a:r>
              <a:rPr lang="ko-KR" altLang="en-US" dirty="0" smtClean="0">
                <a:solidFill>
                  <a:srgbClr val="0000FF"/>
                </a:solidFill>
                <a:latin typeface="+mj-lt"/>
                <a:sym typeface="Wingdings"/>
              </a:rPr>
              <a:t>총 </a:t>
            </a:r>
            <a:r>
              <a:rPr lang="en-US" altLang="ko-KR" dirty="0" smtClean="0">
                <a:solidFill>
                  <a:srgbClr val="0000FF"/>
                </a:solidFill>
                <a:latin typeface="+mj-lt"/>
                <a:sym typeface="Wingdings"/>
              </a:rPr>
              <a:t>24</a:t>
            </a:r>
            <a:r>
              <a:rPr lang="ko-KR" altLang="en-US" dirty="0" smtClean="0">
                <a:solidFill>
                  <a:srgbClr val="0000FF"/>
                </a:solidFill>
                <a:latin typeface="+mj-lt"/>
                <a:sym typeface="Wingdings"/>
              </a:rPr>
              <a:t>과정</a:t>
            </a:r>
            <a:endParaRPr lang="ko-KR" alt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640" y="6922710"/>
            <a:ext cx="64087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dirty="0">
                <a:solidFill>
                  <a:srgbClr val="0000FF"/>
                </a:solidFill>
                <a:latin typeface="+mj-lt"/>
              </a:rPr>
              <a:t>Ⅲ</a:t>
            </a:r>
            <a:r>
              <a:rPr lang="en-US" altLang="ko-KR" dirty="0" smtClean="0">
                <a:solidFill>
                  <a:srgbClr val="0000FF"/>
                </a:solidFill>
                <a:latin typeface="+mj-lt"/>
              </a:rPr>
              <a:t>. </a:t>
            </a:r>
            <a:r>
              <a:rPr lang="ko-KR" altLang="ko-KR" dirty="0" smtClean="0">
                <a:solidFill>
                  <a:srgbClr val="0000FF"/>
                </a:solidFill>
                <a:latin typeface="+mj-lt"/>
              </a:rPr>
              <a:t>교육</a:t>
            </a:r>
            <a:r>
              <a:rPr lang="en-US" altLang="ko-KR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ko-KR" altLang="ko-KR" dirty="0" smtClean="0">
                <a:solidFill>
                  <a:srgbClr val="0000FF"/>
                </a:solidFill>
                <a:latin typeface="+mj-lt"/>
              </a:rPr>
              <a:t>장소</a:t>
            </a:r>
            <a:r>
              <a:rPr lang="en-US" altLang="ko-KR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altLang="ko-KR" sz="1400" dirty="0" smtClean="0">
                <a:latin typeface="+mj-lt"/>
              </a:rPr>
              <a:t>: </a:t>
            </a:r>
            <a:r>
              <a:rPr lang="ko-KR" altLang="ko-KR" sz="1600" dirty="0">
                <a:latin typeface="+mj-lt"/>
              </a:rPr>
              <a:t>구미</a:t>
            </a:r>
            <a:r>
              <a:rPr lang="en-US" altLang="ko-KR" sz="1600" dirty="0">
                <a:latin typeface="+mj-lt"/>
              </a:rPr>
              <a:t>(</a:t>
            </a:r>
            <a:r>
              <a:rPr lang="ko-KR" altLang="ko-KR" sz="1600" dirty="0">
                <a:latin typeface="+mj-lt"/>
              </a:rPr>
              <a:t>경북창조경제혁신센터</a:t>
            </a:r>
            <a:r>
              <a:rPr lang="en-US" altLang="ko-KR" sz="1600" dirty="0" smtClean="0">
                <a:latin typeface="+mj-lt"/>
              </a:rPr>
              <a:t>) / </a:t>
            </a:r>
            <a:r>
              <a:rPr lang="ko-KR" altLang="ko-KR" sz="1600" dirty="0" smtClean="0">
                <a:latin typeface="+mj-lt"/>
              </a:rPr>
              <a:t>수원</a:t>
            </a:r>
            <a:r>
              <a:rPr lang="en-US" altLang="ko-KR" sz="1600" dirty="0" smtClean="0">
                <a:latin typeface="+mj-lt"/>
              </a:rPr>
              <a:t>, </a:t>
            </a:r>
            <a:r>
              <a:rPr lang="ko-KR" altLang="en-US" sz="1600" dirty="0" smtClean="0">
                <a:latin typeface="+mj-lt"/>
              </a:rPr>
              <a:t>광주</a:t>
            </a:r>
            <a:r>
              <a:rPr lang="en-US" altLang="ko-KR" sz="1600" dirty="0" smtClean="0">
                <a:latin typeface="+mj-lt"/>
              </a:rPr>
              <a:t>(</a:t>
            </a:r>
            <a:r>
              <a:rPr lang="ko-KR" altLang="ko-KR" sz="1600" dirty="0">
                <a:latin typeface="+mj-lt"/>
              </a:rPr>
              <a:t>삼성전자</a:t>
            </a:r>
            <a:r>
              <a:rPr lang="en-US" altLang="ko-KR" sz="1600" dirty="0">
                <a:latin typeface="+mj-lt"/>
              </a:rPr>
              <a:t>)</a:t>
            </a:r>
            <a:endParaRPr lang="ko-KR" altLang="ko-KR" sz="1600" dirty="0">
              <a:latin typeface="+mj-lt"/>
            </a:endParaRPr>
          </a:p>
          <a:p>
            <a:endParaRPr lang="ko-KR" altLang="ko-KR" sz="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ko-KR" altLang="ko-KR" dirty="0" smtClean="0">
                <a:solidFill>
                  <a:srgbClr val="0000FF"/>
                </a:solidFill>
                <a:latin typeface="+mj-lt"/>
              </a:rPr>
              <a:t>Ⅳ</a:t>
            </a:r>
            <a:r>
              <a:rPr lang="en-US" altLang="ko-KR" dirty="0" smtClean="0">
                <a:solidFill>
                  <a:srgbClr val="0000FF"/>
                </a:solidFill>
                <a:latin typeface="+mj-lt"/>
              </a:rPr>
              <a:t>. </a:t>
            </a:r>
            <a:r>
              <a:rPr lang="ko-KR" altLang="ko-KR" dirty="0" smtClean="0">
                <a:solidFill>
                  <a:srgbClr val="0000FF"/>
                </a:solidFill>
                <a:latin typeface="+mj-lt"/>
              </a:rPr>
              <a:t>교육</a:t>
            </a:r>
            <a:r>
              <a:rPr lang="en-US" altLang="ko-KR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ko-KR" altLang="ko-KR" dirty="0" smtClean="0">
                <a:solidFill>
                  <a:srgbClr val="0000FF"/>
                </a:solidFill>
                <a:latin typeface="+mj-lt"/>
              </a:rPr>
              <a:t>특징</a:t>
            </a:r>
            <a:endParaRPr lang="ko-KR" altLang="ko-KR" dirty="0">
              <a:solidFill>
                <a:srgbClr val="0000FF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+mj-lt"/>
              </a:rPr>
              <a:t> </a:t>
            </a:r>
            <a:r>
              <a:rPr lang="en-US" altLang="ko-KR" dirty="0" smtClean="0">
                <a:latin typeface="+mj-lt"/>
                <a:sym typeface="Wingdings"/>
              </a:rPr>
              <a:t></a:t>
            </a:r>
            <a:r>
              <a:rPr lang="en-US" altLang="ko-KR" sz="1600" dirty="0" smtClean="0">
                <a:latin typeface="+mj-lt"/>
                <a:sym typeface="Wingdings"/>
              </a:rPr>
              <a:t> </a:t>
            </a:r>
            <a:r>
              <a:rPr lang="ko-KR" altLang="ko-KR" sz="1600" dirty="0" smtClean="0">
                <a:latin typeface="+mj-lt"/>
              </a:rPr>
              <a:t>강사구성</a:t>
            </a:r>
            <a:r>
              <a:rPr lang="en-US" altLang="ko-KR" sz="1600" dirty="0" smtClean="0">
                <a:latin typeface="+mj-lt"/>
              </a:rPr>
              <a:t> </a:t>
            </a:r>
            <a:r>
              <a:rPr lang="en-US" altLang="ko-KR" sz="1600" dirty="0">
                <a:latin typeface="+mj-lt"/>
              </a:rPr>
              <a:t>: </a:t>
            </a:r>
            <a:r>
              <a:rPr lang="en-US" altLang="ko-KR" sz="1600" dirty="0" smtClean="0">
                <a:latin typeface="+mj-lt"/>
              </a:rPr>
              <a:t>20</a:t>
            </a:r>
            <a:r>
              <a:rPr lang="ko-KR" altLang="ko-KR" sz="1600" dirty="0" smtClean="0">
                <a:latin typeface="+mj-lt"/>
              </a:rPr>
              <a:t>年</a:t>
            </a:r>
            <a:r>
              <a:rPr lang="en-US" altLang="ko-KR" sz="1600" dirty="0" smtClean="0">
                <a:latin typeface="+mj-lt"/>
              </a:rPr>
              <a:t> </a:t>
            </a:r>
            <a:r>
              <a:rPr lang="ko-KR" altLang="ko-KR" sz="1600" dirty="0" smtClean="0">
                <a:latin typeface="+mj-lt"/>
              </a:rPr>
              <a:t>이상 </a:t>
            </a:r>
            <a:r>
              <a:rPr lang="ko-KR" altLang="ko-KR" sz="1600" dirty="0">
                <a:latin typeface="+mj-lt"/>
              </a:rPr>
              <a:t>삼성에서 근무하고 있는 </a:t>
            </a:r>
            <a:r>
              <a:rPr lang="ko-KR" altLang="ko-KR" sz="1600" dirty="0" smtClean="0">
                <a:latin typeface="+mj-lt"/>
              </a:rPr>
              <a:t>제조기술전문가</a:t>
            </a:r>
            <a:endParaRPr lang="ko-KR" altLang="ko-KR" sz="1600" dirty="0">
              <a:latin typeface="+mj-lt"/>
            </a:endParaRPr>
          </a:p>
          <a:p>
            <a:r>
              <a:rPr lang="en-US" altLang="ko-KR" sz="1600" dirty="0">
                <a:latin typeface="+mj-lt"/>
              </a:rPr>
              <a:t> </a:t>
            </a:r>
            <a:r>
              <a:rPr lang="en-US" altLang="ko-KR" dirty="0" smtClean="0">
                <a:latin typeface="+mj-lt"/>
                <a:sym typeface="Wingdings"/>
              </a:rPr>
              <a:t> </a:t>
            </a:r>
            <a:r>
              <a:rPr lang="ko-KR" altLang="ko-KR" sz="1600" dirty="0" smtClean="0">
                <a:latin typeface="+mj-lt"/>
              </a:rPr>
              <a:t>스마트공장 </a:t>
            </a:r>
            <a:r>
              <a:rPr lang="ko-KR" altLang="ko-KR" sz="1600" dirty="0">
                <a:latin typeface="+mj-lt"/>
              </a:rPr>
              <a:t>구축과 연계된 사례 </a:t>
            </a:r>
            <a:r>
              <a:rPr lang="ko-KR" altLang="ko-KR" sz="1600" dirty="0" smtClean="0">
                <a:latin typeface="+mj-lt"/>
              </a:rPr>
              <a:t>중심교육</a:t>
            </a:r>
            <a:endParaRPr lang="ko-KR" altLang="ko-KR" sz="1600" dirty="0">
              <a:latin typeface="+mj-lt"/>
            </a:endParaRPr>
          </a:p>
          <a:p>
            <a:r>
              <a:rPr lang="en-US" altLang="ko-KR" dirty="0">
                <a:latin typeface="+mj-lt"/>
              </a:rPr>
              <a:t> </a:t>
            </a:r>
            <a:r>
              <a:rPr lang="en-US" altLang="ko-KR" dirty="0" smtClean="0">
                <a:latin typeface="+mj-lt"/>
                <a:sym typeface="Wingdings"/>
              </a:rPr>
              <a:t> </a:t>
            </a:r>
            <a:r>
              <a:rPr lang="ko-KR" altLang="ko-KR" sz="1600" dirty="0" smtClean="0">
                <a:latin typeface="+mj-lt"/>
              </a:rPr>
              <a:t>삼성전자 </a:t>
            </a:r>
            <a:r>
              <a:rPr lang="ko-KR" altLang="ko-KR" sz="1600" dirty="0">
                <a:latin typeface="+mj-lt"/>
              </a:rPr>
              <a:t>공장 및 스마트공장 추진 우수기업 벤치마킹 </a:t>
            </a:r>
            <a:r>
              <a:rPr lang="ko-KR" altLang="ko-KR" sz="1600" dirty="0" smtClean="0">
                <a:latin typeface="+mj-lt"/>
              </a:rPr>
              <a:t>실시</a:t>
            </a:r>
            <a:endParaRPr lang="ko-KR" altLang="ko-KR" sz="1600" dirty="0">
              <a:latin typeface="+mj-lt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403309" y="3275856"/>
            <a:ext cx="1221681" cy="8130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 latinLnBrk="1">
              <a:lnSpc>
                <a:spcPct val="150000"/>
              </a:lnSpc>
              <a:spcAft>
                <a:spcPts val="0"/>
              </a:spcAft>
            </a:pPr>
            <a:r>
              <a:rPr lang="ko-KR" sz="16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경영자</a:t>
            </a:r>
            <a:endParaRPr lang="ko-KR" sz="14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1700808" y="3277761"/>
            <a:ext cx="4824536" cy="8130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 latinLnBrk="1">
              <a:lnSpc>
                <a:spcPct val="150000"/>
              </a:lnSpc>
              <a:spcAft>
                <a:spcPts val="0"/>
              </a:spcAft>
            </a:pPr>
            <a:r>
              <a:rPr lang="ko-KR" altLang="en-US" sz="1600" b="1" dirty="0" err="1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스마트팩토리</a:t>
            </a:r>
            <a:r>
              <a:rPr lang="ko-KR" altLang="en-US" sz="16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 추진리더</a:t>
            </a:r>
            <a:r>
              <a:rPr lang="en-US" sz="16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(</a:t>
            </a:r>
            <a:r>
              <a:rPr lang="ko-KR" sz="16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임원급 인력</a:t>
            </a:r>
            <a:r>
              <a:rPr lang="en-US" sz="16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)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  <a:p>
            <a:pPr algn="ctr" latinLnBrk="1">
              <a:lnSpc>
                <a:spcPct val="150000"/>
              </a:lnSpc>
              <a:spcAft>
                <a:spcPts val="0"/>
              </a:spcAft>
            </a:pPr>
            <a:r>
              <a:rPr lang="ko-KR" sz="14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스마트공장 추진방향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,  </a:t>
            </a:r>
            <a:r>
              <a:rPr lang="ko-KR" sz="14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추진사례</a:t>
            </a:r>
            <a:r>
              <a:rPr lang="en-US" sz="14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,  </a:t>
            </a:r>
            <a:r>
              <a:rPr lang="ko-KR" sz="14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우수업체 벤치마킹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  <a:p>
            <a:pPr algn="ctr" latinLnBrk="1">
              <a:spcAft>
                <a:spcPts val="0"/>
              </a:spcAft>
            </a:pPr>
            <a:r>
              <a:rPr lang="en-US" sz="6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408389" y="4138821"/>
            <a:ext cx="1216601" cy="8130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 latinLnBrk="1">
              <a:lnSpc>
                <a:spcPct val="150000"/>
              </a:lnSpc>
              <a:spcAft>
                <a:spcPts val="0"/>
              </a:spcAft>
            </a:pPr>
            <a:r>
              <a:rPr lang="ko-KR" sz="16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중간관리자</a:t>
            </a:r>
            <a:endParaRPr lang="ko-KR" sz="14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1700808" y="4141361"/>
            <a:ext cx="2376264" cy="8130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>
            <a:noAutofit/>
          </a:bodyPr>
          <a:lstStyle/>
          <a:p>
            <a:pPr algn="ctr" latinLnBrk="1">
              <a:lnSpc>
                <a:spcPct val="150000"/>
              </a:lnSpc>
              <a:spcAft>
                <a:spcPts val="0"/>
              </a:spcAft>
            </a:pPr>
            <a:r>
              <a:rPr lang="ko-KR" sz="16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마스터 </a:t>
            </a:r>
            <a:r>
              <a:rPr lang="ko-KR" sz="16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양성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  <a:p>
            <a:pPr algn="ctr" latinLnBrk="1">
              <a:spcAft>
                <a:spcPts val="0"/>
              </a:spcAft>
            </a:pPr>
            <a:r>
              <a:rPr lang="ko-KR" sz="12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스마트팩토리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4</a:t>
            </a:r>
            <a:r>
              <a:rPr 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대</a:t>
            </a:r>
            <a:r>
              <a:rPr lang="en-US" alt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r>
              <a:rPr 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솔루션</a:t>
            </a:r>
            <a:endParaRPr lang="en-US" altLang="ko-KR" sz="1200" b="1" dirty="0">
              <a:solidFill>
                <a:srgbClr val="000000"/>
              </a:solidFill>
              <a:latin typeface="+mj-lt"/>
              <a:ea typeface="맑은 고딕" panose="020B0503020000020004" pitchFamily="50" charset="-127"/>
              <a:cs typeface="Times New Roman"/>
            </a:endParaRPr>
          </a:p>
          <a:p>
            <a:pPr algn="ctr" latinLnBrk="1">
              <a:spcAft>
                <a:spcPts val="0"/>
              </a:spcAft>
            </a:pPr>
            <a:r>
              <a:rPr lang="ko-KR" sz="1200" b="1" kern="1200" dirty="0" err="1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기술분야별</a:t>
            </a:r>
            <a:r>
              <a:rPr 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r>
              <a:rPr lang="ko-KR" sz="12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실습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sz="1200" b="1" kern="1200" dirty="0" err="1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우수업체</a:t>
            </a:r>
            <a:r>
              <a:rPr lang="ko-KR" sz="12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r>
              <a:rPr lang="en-US" altLang="ko-KR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B/M</a:t>
            </a:r>
            <a:r>
              <a:rPr lang="en-US" sz="6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407119" y="5003055"/>
            <a:ext cx="1221681" cy="13691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 latinLnBrk="1">
              <a:lnSpc>
                <a:spcPct val="150000"/>
              </a:lnSpc>
              <a:spcAft>
                <a:spcPts val="0"/>
              </a:spcAft>
            </a:pPr>
            <a:r>
              <a:rPr lang="ko-KR" sz="16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실무자</a:t>
            </a:r>
            <a:endParaRPr lang="ko-KR" sz="14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1700808" y="5652120"/>
            <a:ext cx="481579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ko-KR" altLang="en-US" sz="1400" b="1" dirty="0" err="1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현장혁</a:t>
            </a:r>
            <a:r>
              <a:rPr lang="ko-KR" sz="1400" b="1" kern="1200" dirty="0" err="1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신</a:t>
            </a:r>
            <a:r>
              <a:rPr lang="en-US" sz="14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(7 </a:t>
            </a:r>
            <a:r>
              <a:rPr lang="ko-KR" sz="14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과</a:t>
            </a:r>
            <a:r>
              <a:rPr lang="ko-KR" altLang="en-US" sz="14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정</a:t>
            </a:r>
            <a:r>
              <a:rPr lang="en-US" altLang="ko-KR" sz="14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)</a:t>
            </a:r>
          </a:p>
          <a:p>
            <a:pPr algn="ctr" latinLnBrk="1">
              <a:lnSpc>
                <a:spcPct val="150000"/>
              </a:lnSpc>
              <a:spcAft>
                <a:spcPts val="0"/>
              </a:spcAft>
            </a:pPr>
            <a:r>
              <a:rPr lang="ko-KR" altLang="en-US" sz="115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낭비개선</a:t>
            </a:r>
            <a:r>
              <a:rPr lang="en-US" altLang="ko-KR" sz="1150" b="1" dirty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r>
              <a:rPr lang="en-US" altLang="ko-KR" sz="115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/ </a:t>
            </a:r>
            <a:r>
              <a:rPr lang="ko-KR" altLang="en-US" sz="115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공정개선 </a:t>
            </a:r>
            <a:r>
              <a:rPr lang="en-US" altLang="ko-KR" sz="115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/ PRO-3M / </a:t>
            </a:r>
            <a:r>
              <a:rPr lang="ko-KR" altLang="en-US" sz="115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제조물류개선 </a:t>
            </a:r>
            <a:r>
              <a:rPr lang="en-US" altLang="ko-KR" sz="115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/ </a:t>
            </a:r>
            <a:r>
              <a:rPr lang="ko-KR" altLang="en-US" sz="115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품질관리 </a:t>
            </a:r>
            <a:r>
              <a:rPr lang="en-US" altLang="ko-KR" sz="115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/ </a:t>
            </a:r>
            <a:r>
              <a:rPr lang="ko-KR" altLang="en-US" sz="1150" b="1" kern="1200" dirty="0" err="1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자재관리</a:t>
            </a:r>
            <a:endParaRPr lang="en-US" altLang="ko-KR" sz="1150" b="1" kern="1200" dirty="0" smtClean="0">
              <a:solidFill>
                <a:srgbClr val="000000"/>
              </a:solidFill>
              <a:effectLst/>
              <a:latin typeface="+mj-lt"/>
              <a:ea typeface="맑은 고딕" panose="020B0503020000020004" pitchFamily="50" charset="-127"/>
              <a:cs typeface="Times New Roman"/>
            </a:endParaRPr>
          </a:p>
          <a:p>
            <a:pPr algn="ctr" latinLnBrk="1">
              <a:spcAft>
                <a:spcPts val="0"/>
              </a:spcAft>
            </a:pPr>
            <a:r>
              <a:rPr lang="ko-KR" altLang="en-US" sz="115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중소기업 유틸리티 에너지 절감</a:t>
            </a:r>
            <a:r>
              <a:rPr lang="en-US" altLang="ko-KR" sz="115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endParaRPr lang="en-US" sz="1150" b="1" kern="1200" dirty="0" smtClean="0">
              <a:solidFill>
                <a:srgbClr val="000000"/>
              </a:solidFill>
              <a:effectLst/>
              <a:latin typeface="+mj-lt"/>
              <a:ea typeface="맑은 고딕" panose="020B0503020000020004" pitchFamily="50" charset="-127"/>
              <a:cs typeface="Times New Roman"/>
            </a:endParaRPr>
          </a:p>
        </p:txBody>
      </p:sp>
      <p:sp>
        <p:nvSpPr>
          <p:cNvPr id="15" name="TextBox 2"/>
          <p:cNvSpPr txBox="1"/>
          <p:nvPr/>
        </p:nvSpPr>
        <p:spPr>
          <a:xfrm>
            <a:off x="1700808" y="5004048"/>
            <a:ext cx="1166261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공</a:t>
            </a:r>
            <a:r>
              <a:rPr lang="en-US" alt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 </a:t>
            </a:r>
            <a:r>
              <a:rPr 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장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  <a:p>
            <a:pPr algn="ctr" latinLnBrk="1">
              <a:spcAft>
                <a:spcPts val="0"/>
              </a:spcAft>
            </a:pPr>
            <a:r>
              <a:rPr lang="ko-KR" sz="12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운영시스템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  <a:p>
            <a:pPr algn="ctr" latinLnBrk="1">
              <a:spcAft>
                <a:spcPts val="0"/>
              </a:spcAft>
            </a:pPr>
            <a:r>
              <a:rPr lang="en-US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(</a:t>
            </a:r>
            <a:r>
              <a:rPr lang="en-US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2</a:t>
            </a:r>
            <a:r>
              <a:rPr 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과정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)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  <p:sp>
        <p:nvSpPr>
          <p:cNvPr id="16" name="TextBox 2"/>
          <p:cNvSpPr txBox="1"/>
          <p:nvPr/>
        </p:nvSpPr>
        <p:spPr>
          <a:xfrm>
            <a:off x="2910811" y="5004048"/>
            <a:ext cx="1166261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ko-KR" altLang="en-US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공  정</a:t>
            </a:r>
            <a:endParaRPr lang="en-US" altLang="ko-KR" sz="1200" b="1" kern="1200" dirty="0" smtClean="0">
              <a:solidFill>
                <a:srgbClr val="000000"/>
              </a:solidFill>
              <a:effectLst/>
              <a:latin typeface="+mj-lt"/>
              <a:ea typeface="맑은 고딕" panose="020B0503020000020004" pitchFamily="50" charset="-127"/>
              <a:cs typeface="Times New Roman"/>
            </a:endParaRPr>
          </a:p>
          <a:p>
            <a:pPr algn="ctr" latinLnBrk="1">
              <a:spcAft>
                <a:spcPts val="0"/>
              </a:spcAft>
            </a:pPr>
            <a:r>
              <a:rPr lang="ko-KR" altLang="en-US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시뮬레이션</a:t>
            </a:r>
            <a:endParaRPr lang="en-US" altLang="ko-KR" sz="1200" b="1" kern="1200" dirty="0" smtClean="0">
              <a:solidFill>
                <a:srgbClr val="000000"/>
              </a:solidFill>
              <a:effectLst/>
              <a:latin typeface="+mj-lt"/>
              <a:ea typeface="맑은 고딕" panose="020B0503020000020004" pitchFamily="50" charset="-127"/>
              <a:cs typeface="Times New Roman"/>
            </a:endParaRPr>
          </a:p>
          <a:p>
            <a:pPr algn="ctr" latinLnBrk="1">
              <a:spcAft>
                <a:spcPts val="0"/>
              </a:spcAft>
            </a:pPr>
            <a:r>
              <a:rPr lang="en-US" altLang="ko-KR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(2 </a:t>
            </a:r>
            <a:r>
              <a:rPr lang="ko-KR" altLang="en-US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과정</a:t>
            </a:r>
            <a:r>
              <a:rPr lang="en-US" altLang="ko-KR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)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  <p:sp>
        <p:nvSpPr>
          <p:cNvPr id="17" name="TextBox 2"/>
          <p:cNvSpPr txBox="1"/>
          <p:nvPr/>
        </p:nvSpPr>
        <p:spPr>
          <a:xfrm>
            <a:off x="4149080" y="5004048"/>
            <a:ext cx="1160671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ko-KR" altLang="en-US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제   조</a:t>
            </a:r>
            <a:endParaRPr lang="en-US" altLang="ko-KR" sz="1200" b="1" dirty="0" smtClean="0">
              <a:solidFill>
                <a:srgbClr val="000000"/>
              </a:solidFill>
              <a:latin typeface="+mj-lt"/>
              <a:ea typeface="맑은 고딕" panose="020B0503020000020004" pitchFamily="50" charset="-127"/>
              <a:cs typeface="Times New Roman"/>
            </a:endParaRPr>
          </a:p>
          <a:p>
            <a:pPr algn="ctr" latinLnBrk="1">
              <a:spcAft>
                <a:spcPts val="0"/>
              </a:spcAft>
            </a:pPr>
            <a:r>
              <a:rPr lang="ko-KR" altLang="en-US" sz="1200" b="1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자동화</a:t>
            </a:r>
            <a:endParaRPr lang="en-US" altLang="ko-KR" sz="1200" b="1" dirty="0" smtClean="0">
              <a:solidFill>
                <a:srgbClr val="000000"/>
              </a:solidFill>
              <a:effectLst/>
              <a:latin typeface="+mj-lt"/>
              <a:ea typeface="맑은 고딕" panose="020B0503020000020004" pitchFamily="50" charset="-127"/>
              <a:cs typeface="Times New Roman"/>
            </a:endParaRPr>
          </a:p>
          <a:p>
            <a:pPr algn="ctr" latinLnBrk="1">
              <a:spcAft>
                <a:spcPts val="0"/>
              </a:spcAft>
            </a:pPr>
            <a:r>
              <a:rPr lang="en-US" altLang="ko-KR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(8 </a:t>
            </a:r>
            <a:r>
              <a:rPr lang="ko-KR" altLang="en-US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과정</a:t>
            </a:r>
            <a:r>
              <a:rPr lang="en-US" altLang="ko-KR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)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  <p:sp>
        <p:nvSpPr>
          <p:cNvPr id="18" name="TextBox 2"/>
          <p:cNvSpPr txBox="1"/>
          <p:nvPr/>
        </p:nvSpPr>
        <p:spPr>
          <a:xfrm>
            <a:off x="5364673" y="5004048"/>
            <a:ext cx="1160035" cy="5841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초정밀</a:t>
            </a:r>
            <a:endParaRPr lang="en-US" altLang="ko-KR" sz="1200" b="1" dirty="0">
              <a:latin typeface="+mj-lt"/>
              <a:ea typeface="맑은 고딕" panose="020B0503020000020004" pitchFamily="50" charset="-127"/>
              <a:cs typeface="Times New Roman"/>
            </a:endParaRPr>
          </a:p>
          <a:p>
            <a:pPr algn="ctr" latinLnBrk="1">
              <a:spcAft>
                <a:spcPts val="0"/>
              </a:spcAft>
            </a:pPr>
            <a:r>
              <a:rPr lang="ko-KR" sz="1200" b="1" dirty="0" smtClean="0">
                <a:effectLst/>
                <a:latin typeface="+mj-lt"/>
                <a:ea typeface="맑은 고딕" panose="020B0503020000020004" pitchFamily="50" charset="-127"/>
                <a:cs typeface="굴림"/>
              </a:rPr>
              <a:t>가</a:t>
            </a:r>
            <a:r>
              <a:rPr lang="en-US" altLang="ko-KR" sz="1200" b="1" dirty="0" smtClean="0">
                <a:effectLst/>
                <a:latin typeface="+mj-lt"/>
                <a:ea typeface="맑은 고딕" panose="020B0503020000020004" pitchFamily="50" charset="-127"/>
                <a:cs typeface="굴림"/>
              </a:rPr>
              <a:t>   </a:t>
            </a:r>
            <a:r>
              <a:rPr lang="ko-KR" sz="1200" b="1" dirty="0" smtClean="0">
                <a:effectLst/>
                <a:latin typeface="+mj-lt"/>
                <a:ea typeface="맑은 고딕" panose="020B0503020000020004" pitchFamily="50" charset="-127"/>
                <a:cs typeface="굴림"/>
              </a:rPr>
              <a:t>공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  <a:p>
            <a:pPr algn="ctr" latinLnBrk="1">
              <a:spcAft>
                <a:spcPts val="0"/>
              </a:spcAft>
            </a:pPr>
            <a:r>
              <a:rPr lang="en-US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(</a:t>
            </a:r>
            <a:r>
              <a:rPr lang="en-US" sz="1200" b="1" dirty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1</a:t>
            </a:r>
            <a:r>
              <a:rPr lang="en-US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r>
              <a:rPr lang="ko-KR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과정</a:t>
            </a:r>
            <a:r>
              <a:rPr lang="en-US" sz="1200" b="1" kern="1200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)</a:t>
            </a:r>
            <a:r>
              <a:rPr lang="en-US" sz="1200" b="1" dirty="0">
                <a:effectLst/>
                <a:latin typeface="+mj-lt"/>
                <a:ea typeface="맑은 고딕" panose="020B0503020000020004" pitchFamily="50" charset="-127"/>
                <a:cs typeface="굴림"/>
              </a:rPr>
              <a:t> 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7851" y="6477465"/>
            <a:ext cx="61187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/>
              <a:t>※ </a:t>
            </a:r>
            <a:r>
              <a:rPr lang="ko-KR" altLang="en-US" sz="1200" dirty="0" smtClean="0"/>
              <a:t>본 </a:t>
            </a:r>
            <a:r>
              <a:rPr lang="ko-KR" altLang="en-US" sz="1200" dirty="0"/>
              <a:t>교육과정은 고용노동부 국가인적자원개발 컨소시엄사업 </a:t>
            </a:r>
            <a:r>
              <a:rPr lang="ko-KR" altLang="en-US" sz="1200" dirty="0" smtClean="0"/>
              <a:t> 지원교육으로 무료임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  <p:sp>
        <p:nvSpPr>
          <p:cNvPr id="19" name="TextBox 5"/>
          <p:cNvSpPr txBox="1"/>
          <p:nvPr/>
        </p:nvSpPr>
        <p:spPr>
          <a:xfrm>
            <a:off x="4149080" y="4141361"/>
            <a:ext cx="2376264" cy="8130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>
            <a:noAutofit/>
          </a:bodyPr>
          <a:lstStyle/>
          <a:p>
            <a:pPr algn="ctr" latinLnBrk="1">
              <a:lnSpc>
                <a:spcPct val="150000"/>
              </a:lnSpc>
              <a:spcAft>
                <a:spcPts val="0"/>
              </a:spcAft>
            </a:pPr>
            <a:r>
              <a:rPr lang="ko-KR" altLang="en-US" sz="1600" b="1" dirty="0" err="1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현장혁신리더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  <a:p>
            <a:pPr algn="ctr" latinLnBrk="1">
              <a:spcAft>
                <a:spcPts val="0"/>
              </a:spcAft>
            </a:pPr>
            <a:r>
              <a:rPr lang="ko-KR" altLang="en-US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관리자의 역할과 책임</a:t>
            </a:r>
            <a:r>
              <a:rPr lang="en-US" altLang="ko-KR" sz="1200" b="1" dirty="0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altLang="en-US" sz="1200" b="1" dirty="0" err="1" smtClean="0">
                <a:solidFill>
                  <a:srgbClr val="000000"/>
                </a:solidFill>
                <a:latin typeface="+mj-lt"/>
                <a:ea typeface="맑은 고딕" panose="020B0503020000020004" pitchFamily="50" charset="-127"/>
                <a:cs typeface="Times New Roman"/>
              </a:rPr>
              <a:t>제조원가</a:t>
            </a:r>
            <a:endParaRPr lang="en-US" altLang="ko-KR" sz="1200" b="1" dirty="0" smtClean="0">
              <a:solidFill>
                <a:srgbClr val="000000"/>
              </a:solidFill>
              <a:latin typeface="+mj-lt"/>
              <a:ea typeface="맑은 고딕" panose="020B0503020000020004" pitchFamily="50" charset="-127"/>
              <a:cs typeface="Times New Roman"/>
            </a:endParaRPr>
          </a:p>
          <a:p>
            <a:pPr algn="ctr" latinLnBrk="1">
              <a:spcAft>
                <a:spcPts val="0"/>
              </a:spcAft>
            </a:pPr>
            <a:r>
              <a:rPr lang="ko-KR" altLang="en-US" sz="1200" b="1" dirty="0" err="1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스마트팩토리</a:t>
            </a:r>
            <a:r>
              <a:rPr lang="ko-KR" altLang="en-US" sz="1200" b="1" dirty="0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r>
              <a:rPr lang="ko-KR" altLang="en-US" sz="1200" b="1" dirty="0" err="1" smtClean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품질관리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  <a:p>
            <a:pPr algn="ctr" latinLnBrk="1">
              <a:spcAft>
                <a:spcPts val="0"/>
              </a:spcAft>
            </a:pPr>
            <a:r>
              <a:rPr lang="en-US" sz="600" b="1" kern="1200" dirty="0">
                <a:solidFill>
                  <a:srgbClr val="000000"/>
                </a:solidFill>
                <a:effectLst/>
                <a:latin typeface="+mj-lt"/>
                <a:ea typeface="맑은 고딕" panose="020B0503020000020004" pitchFamily="50" charset="-127"/>
                <a:cs typeface="Times New Roman"/>
              </a:rPr>
              <a:t> </a:t>
            </a:r>
            <a:endParaRPr lang="ko-KR" sz="1200" b="1" dirty="0">
              <a:effectLst/>
              <a:latin typeface="+mj-lt"/>
              <a:ea typeface="맑은 고딕" panose="020B0503020000020004" pitchFamily="50" charset="-127"/>
              <a:cs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143907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3068" y="107504"/>
            <a:ext cx="6538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u="sng" dirty="0" smtClean="0">
                <a:solidFill>
                  <a:srgbClr val="0000FF"/>
                </a:solidFill>
              </a:rPr>
              <a:t>2018</a:t>
            </a:r>
            <a:r>
              <a:rPr lang="ko-KR" altLang="en-US" sz="2800" b="1" u="sng" dirty="0" smtClean="0">
                <a:solidFill>
                  <a:srgbClr val="0000FF"/>
                </a:solidFill>
              </a:rPr>
              <a:t>년도 교육 일정</a:t>
            </a:r>
            <a:endParaRPr lang="ko-KR" altLang="en-US" sz="2800" b="1" u="sng" dirty="0">
              <a:solidFill>
                <a:srgbClr val="0000FF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747477"/>
              </p:ext>
            </p:extLst>
          </p:nvPr>
        </p:nvGraphicFramePr>
        <p:xfrm>
          <a:off x="169371" y="1021845"/>
          <a:ext cx="6499989" cy="758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656"/>
                <a:gridCol w="1549222"/>
                <a:gridCol w="361172"/>
                <a:gridCol w="361172"/>
                <a:gridCol w="361172"/>
                <a:gridCol w="361172"/>
                <a:gridCol w="361172"/>
                <a:gridCol w="348011"/>
                <a:gridCol w="374333"/>
                <a:gridCol w="361172"/>
                <a:gridCol w="361172"/>
                <a:gridCol w="343483"/>
                <a:gridCol w="378861"/>
                <a:gridCol w="341219"/>
              </a:tblGrid>
              <a:tr h="44846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latin typeface="+mj-lt"/>
                        </a:rPr>
                        <a:t>과 정 명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1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2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3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4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5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6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7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8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9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10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11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j-lt"/>
                        </a:rPr>
                        <a:t>12</a:t>
                      </a:r>
                      <a:r>
                        <a:rPr lang="ko-KR" altLang="en-US" sz="1100" b="1" dirty="0" smtClean="0">
                          <a:latin typeface="+mj-lt"/>
                        </a:rPr>
                        <a:t>월</a:t>
                      </a:r>
                      <a:endParaRPr lang="ko-KR" altLang="en-US" sz="1100" b="1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2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</a:rPr>
                        <a:t>추진리더</a:t>
                      </a:r>
                      <a:r>
                        <a:rPr lang="en-US" altLang="ko-KR" sz="1100" dirty="0" smtClean="0">
                          <a:latin typeface="+mj-lt"/>
                        </a:rPr>
                        <a:t>(</a:t>
                      </a:r>
                      <a:r>
                        <a:rPr lang="ko-KR" altLang="en-US" sz="1100" dirty="0" smtClean="0">
                          <a:latin typeface="+mj-lt"/>
                        </a:rPr>
                        <a:t>경영자과정</a:t>
                      </a:r>
                      <a:r>
                        <a:rPr lang="en-US" altLang="ko-KR" sz="1100" dirty="0" smtClean="0">
                          <a:latin typeface="+mj-lt"/>
                        </a:rPr>
                        <a:t>)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2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latin typeface="+mj-lt"/>
                        </a:rPr>
                        <a:t>스마트팩토리 마스터 양성 </a:t>
                      </a:r>
                      <a:r>
                        <a:rPr lang="en-US" altLang="ko-KR" sz="1100" dirty="0" smtClean="0">
                          <a:latin typeface="+mj-lt"/>
                        </a:rPr>
                        <a:t>Ⅰ</a:t>
                      </a:r>
                      <a:endParaRPr lang="ko-KR" altLang="en-US" sz="1100" dirty="0" smtClean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rgbClr val="0000FF"/>
                        </a:solidFill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L="63305" marR="63305" marT="60960" marB="6096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 smtClean="0">
                        <a:solidFill>
                          <a:srgbClr val="0000FF"/>
                        </a:solidFill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2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latin typeface="+mj-lt"/>
                        </a:rPr>
                        <a:t>스마트팩토리 마스터 양성 </a:t>
                      </a:r>
                      <a:r>
                        <a:rPr lang="en-US" altLang="ko-KR" sz="1100" dirty="0" smtClean="0">
                          <a:latin typeface="+mj-lt"/>
                        </a:rPr>
                        <a:t>Ⅱ</a:t>
                      </a:r>
                      <a:endParaRPr lang="ko-KR" altLang="en-US" sz="1100" dirty="0" smtClean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rgbClr val="0000FF"/>
                        </a:solidFill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L="63305" marR="63305" marT="60960" marB="6096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dirty="0" smtClean="0">
                        <a:solidFill>
                          <a:srgbClr val="0000FF"/>
                        </a:solidFill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26"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현장</a:t>
                      </a:r>
                      <a:endParaRPr lang="en-US" altLang="ko-KR" sz="1100" dirty="0" smtClean="0"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혁신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+mj-lt"/>
                          <a:ea typeface="맑은 고딕" panose="020B0503020000020004" pitchFamily="50" charset="-127"/>
                        </a:rPr>
                        <a:t>현장혁신리더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제조현장</a:t>
                      </a:r>
                      <a:r>
                        <a:rPr lang="ko-KR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낭비개선</a:t>
                      </a:r>
                      <a:endParaRPr lang="ko-KR" alt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공정개선 기법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설비관리</a:t>
                      </a:r>
                      <a:r>
                        <a:rPr lang="ko-KR" altLang="en-US" sz="1100" baseline="0" dirty="0" smtClean="0">
                          <a:latin typeface="+mj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+mj-lt"/>
                          <a:ea typeface="맑은 고딕" panose="020B0503020000020004" pitchFamily="50" charset="-127"/>
                        </a:rPr>
                        <a:t>Pro-3M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제조물류개선 기법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+mj-lt"/>
                          <a:ea typeface="맑은 고딕" panose="020B0503020000020004" pitchFamily="50" charset="-127"/>
                        </a:rPr>
                        <a:t>스마트팩토리</a:t>
                      </a:r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+mj-lt"/>
                          <a:ea typeface="맑은 고딕" panose="020B0503020000020004" pitchFamily="50" charset="-127"/>
                        </a:rPr>
                        <a:t>QC</a:t>
                      </a:r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기법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smtClean="0">
                          <a:latin typeface="+mj-lt"/>
                          <a:ea typeface="맑은 고딕" panose="020B0503020000020004" pitchFamily="50" charset="-127"/>
                        </a:rPr>
                        <a:t>효율적인 자재관리</a:t>
                      </a:r>
                      <a:endParaRPr lang="ko-KR" altLang="en-US" sz="1100" b="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smtClean="0">
                          <a:latin typeface="+mj-lt"/>
                          <a:ea typeface="맑은 고딕" panose="020B0503020000020004" pitchFamily="50" charset="-127"/>
                        </a:rPr>
                        <a:t>중소기업 에너지 절감</a:t>
                      </a:r>
                      <a:endParaRPr lang="ko-KR" altLang="en-US" sz="1100" b="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smtClean="0">
                          <a:latin typeface="+mj-lt"/>
                          <a:ea typeface="맑은 고딕" panose="020B0503020000020004" pitchFamily="50" charset="-127"/>
                        </a:rPr>
                        <a:t>운영</a:t>
                      </a:r>
                      <a:endParaRPr lang="en-US" altLang="ko-KR" sz="1100" b="0" dirty="0" smtClean="0"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0" dirty="0" smtClean="0">
                          <a:latin typeface="+mj-lt"/>
                          <a:ea typeface="맑은 고딕" panose="020B0503020000020004" pitchFamily="50" charset="-127"/>
                        </a:rPr>
                        <a:t>시스템</a:t>
                      </a:r>
                      <a:endParaRPr lang="ko-KR" altLang="en-US" sz="1100" b="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err="1" smtClean="0">
                          <a:latin typeface="+mj-lt"/>
                          <a:ea typeface="맑은 고딕" panose="020B0503020000020004" pitchFamily="50" charset="-127"/>
                        </a:rPr>
                        <a:t>제조실행시스템</a:t>
                      </a:r>
                      <a:r>
                        <a:rPr lang="en-US" altLang="ko-KR" sz="1100" b="0" dirty="0" smtClean="0">
                          <a:latin typeface="+mj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100" b="0" dirty="0" err="1" smtClean="0">
                          <a:latin typeface="+mj-lt"/>
                          <a:ea typeface="맑은 고딕" panose="020B0503020000020004" pitchFamily="50" charset="-127"/>
                        </a:rPr>
                        <a:t>MES</a:t>
                      </a:r>
                      <a:r>
                        <a:rPr lang="en-US" altLang="ko-KR" sz="1100" b="0" dirty="0" smtClean="0">
                          <a:latin typeface="+mj-lt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b="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 err="1" smtClean="0">
                          <a:latin typeface="+mj-lt"/>
                          <a:ea typeface="맑은 고딕" panose="020B0503020000020004" pitchFamily="50" charset="-127"/>
                        </a:rPr>
                        <a:t>공장운영시스템</a:t>
                      </a:r>
                      <a:r>
                        <a:rPr lang="en-US" altLang="ko-KR" sz="700" b="0" dirty="0" smtClean="0">
                          <a:latin typeface="+mj-lt"/>
                          <a:ea typeface="맑은 고딕" panose="020B0503020000020004" pitchFamily="50" charset="-127"/>
                        </a:rPr>
                        <a:t>(ERP/PLM)</a:t>
                      </a:r>
                      <a:endParaRPr lang="ko-KR" altLang="en-US" sz="700" b="0" dirty="0" smtClean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시뮬레이션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공정 시뮬레이션 </a:t>
                      </a:r>
                      <a:r>
                        <a:rPr lang="en-US" altLang="ko-KR" sz="1100" dirty="0" smtClean="0"/>
                        <a:t>Ⅰ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공정 시뮬레이션 </a:t>
                      </a:r>
                      <a:r>
                        <a:rPr lang="en-US" altLang="ko-KR" sz="1100" dirty="0" smtClean="0"/>
                        <a:t>Ⅱ</a:t>
                      </a:r>
                      <a:endParaRPr lang="ko-KR" altLang="en-US" sz="1100" dirty="0"/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026"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제조</a:t>
                      </a:r>
                      <a:endParaRPr lang="en-US" altLang="ko-KR" sz="1100" dirty="0" smtClean="0"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자동화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latin typeface="+mj-lt"/>
                        </a:rPr>
                        <a:t>간이</a:t>
                      </a:r>
                      <a:r>
                        <a:rPr lang="en-US" altLang="ko-KR" sz="1100" dirty="0" smtClean="0">
                          <a:latin typeface="+mj-lt"/>
                        </a:rPr>
                        <a:t>/</a:t>
                      </a:r>
                      <a:r>
                        <a:rPr lang="ko-KR" altLang="en-US" sz="1100" dirty="0" err="1" smtClean="0">
                          <a:latin typeface="+mj-lt"/>
                        </a:rPr>
                        <a:t>간편자동화</a:t>
                      </a:r>
                      <a:r>
                        <a:rPr lang="ko-KR" altLang="en-US" sz="1100" dirty="0" smtClean="0">
                          <a:latin typeface="+mj-lt"/>
                        </a:rPr>
                        <a:t> </a:t>
                      </a:r>
                      <a:r>
                        <a:rPr lang="en-US" altLang="ko-KR" sz="1100" dirty="0" smtClean="0"/>
                        <a:t>Ⅰ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</a:rPr>
                        <a:t>간이</a:t>
                      </a:r>
                      <a:r>
                        <a:rPr lang="en-US" altLang="ko-KR" sz="1100" dirty="0" smtClean="0">
                          <a:latin typeface="+mj-lt"/>
                        </a:rPr>
                        <a:t>/</a:t>
                      </a:r>
                      <a:r>
                        <a:rPr lang="ko-KR" altLang="en-US" sz="1100" dirty="0" err="1" smtClean="0">
                          <a:latin typeface="+mj-lt"/>
                        </a:rPr>
                        <a:t>간편자동화</a:t>
                      </a:r>
                      <a:r>
                        <a:rPr lang="ko-KR" altLang="en-US" sz="1100" dirty="0" smtClean="0">
                          <a:latin typeface="+mj-lt"/>
                        </a:rPr>
                        <a:t> </a:t>
                      </a:r>
                      <a:r>
                        <a:rPr lang="en-US" altLang="ko-KR" sz="1100" dirty="0" smtClean="0"/>
                        <a:t>Ⅱ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</a:rPr>
                        <a:t>제어 자동화 기초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j-lt"/>
                        </a:rPr>
                        <a:t>PLC </a:t>
                      </a:r>
                      <a:r>
                        <a:rPr lang="ko-KR" altLang="en-US" sz="1100" dirty="0" smtClean="0">
                          <a:latin typeface="+mj-lt"/>
                        </a:rPr>
                        <a:t>기반 통합제어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</a:rPr>
                        <a:t>센서</a:t>
                      </a:r>
                      <a:r>
                        <a:rPr lang="ko-KR" altLang="en-US" sz="1100" baseline="0" dirty="0" smtClean="0">
                          <a:latin typeface="+mj-lt"/>
                        </a:rPr>
                        <a:t> 기술</a:t>
                      </a:r>
                      <a:r>
                        <a:rPr lang="en-US" altLang="ko-KR" sz="1100" baseline="0" dirty="0" smtClean="0">
                          <a:latin typeface="+mj-lt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+mj-lt"/>
                        </a:rPr>
                        <a:t>응용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</a:rPr>
                        <a:t>디바이스</a:t>
                      </a:r>
                      <a:r>
                        <a:rPr lang="en-US" altLang="ko-KR" sz="1100" dirty="0" smtClean="0">
                          <a:latin typeface="+mj-lt"/>
                        </a:rPr>
                        <a:t>&amp;N/W </a:t>
                      </a:r>
                      <a:r>
                        <a:rPr lang="ko-KR" altLang="en-US" sz="1100" dirty="0" smtClean="0">
                          <a:latin typeface="+mj-lt"/>
                        </a:rPr>
                        <a:t>융합 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err="1" smtClean="0">
                          <a:latin typeface="+mj-lt"/>
                        </a:rPr>
                        <a:t>AGV</a:t>
                      </a:r>
                      <a:r>
                        <a:rPr lang="en-US" altLang="ko-KR" sz="1100" baseline="0" dirty="0" smtClean="0">
                          <a:latin typeface="+mj-lt"/>
                        </a:rPr>
                        <a:t> </a:t>
                      </a:r>
                      <a:r>
                        <a:rPr lang="ko-KR" altLang="en-US" sz="1100" baseline="0" dirty="0" err="1" smtClean="0">
                          <a:latin typeface="+mj-lt"/>
                        </a:rPr>
                        <a:t>운영실무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+mj-lt"/>
                        </a:rPr>
                        <a:t>설비고장예지</a:t>
                      </a:r>
                      <a:r>
                        <a:rPr lang="ko-KR" altLang="en-US" sz="1100" dirty="0" smtClean="0">
                          <a:latin typeface="+mj-lt"/>
                        </a:rPr>
                        <a:t> 분석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초정밀</a:t>
                      </a:r>
                      <a:endParaRPr lang="en-US" altLang="ko-KR" sz="1100" dirty="0" smtClean="0"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가공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latin typeface="+mj-lt"/>
                          <a:ea typeface="맑은 고딕" panose="020B0503020000020004" pitchFamily="50" charset="-127"/>
                        </a:rPr>
                        <a:t>사출성형 양산기술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 smtClean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 smtClean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69092" y="717684"/>
            <a:ext cx="26322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50" dirty="0">
                <a:solidFill>
                  <a:srgbClr val="0000FF"/>
                </a:solidFill>
              </a:rPr>
              <a:t>*</a:t>
            </a:r>
            <a:r>
              <a:rPr lang="ko-KR" altLang="en-US" sz="1050" dirty="0">
                <a:solidFill>
                  <a:srgbClr val="0000FF"/>
                </a:solidFill>
              </a:rPr>
              <a:t>교육일정은 상황에 따라 변경될 수 </a:t>
            </a:r>
            <a:r>
              <a:rPr lang="ko-KR" altLang="en-US" sz="1050" dirty="0" smtClean="0">
                <a:solidFill>
                  <a:srgbClr val="0000FF"/>
                </a:solidFill>
              </a:rPr>
              <a:t>있음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580808" y="8676456"/>
            <a:ext cx="1006308" cy="277001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prstClr val="black"/>
                </a:solidFill>
              </a:rPr>
              <a:t>수원교육</a:t>
            </a:r>
            <a:r>
              <a:rPr lang="en-US" altLang="ko-KR" sz="1200" dirty="0" smtClean="0">
                <a:solidFill>
                  <a:prstClr val="black"/>
                </a:solidFill>
              </a:rPr>
              <a:t>20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798956" y="8676456"/>
            <a:ext cx="1006308" cy="277001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prstClr val="black"/>
                </a:solidFill>
              </a:rPr>
              <a:t>광주교육 </a:t>
            </a:r>
            <a:r>
              <a:rPr lang="en-US" altLang="ko-KR" sz="1200" dirty="0">
                <a:solidFill>
                  <a:prstClr val="black"/>
                </a:solidFill>
              </a:rPr>
              <a:t>2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363475" y="8698518"/>
            <a:ext cx="1033322" cy="268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prstClr val="black"/>
                </a:solidFill>
              </a:rPr>
              <a:t>구미교육</a:t>
            </a:r>
            <a:r>
              <a:rPr lang="en-US" altLang="ko-KR" sz="1200" dirty="0" smtClean="0">
                <a:solidFill>
                  <a:prstClr val="black"/>
                </a:solidFill>
              </a:rPr>
              <a:t>50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93869"/>
              </p:ext>
            </p:extLst>
          </p:nvPr>
        </p:nvGraphicFramePr>
        <p:xfrm>
          <a:off x="188640" y="683569"/>
          <a:ext cx="6408712" cy="82089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617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53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j-lt"/>
                        </a:rPr>
                        <a:t>과 정 명</a:t>
                      </a:r>
                      <a:endParaRPr lang="ko-KR" altLang="en-US" dirty="0">
                        <a:latin typeface="+mj-lt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>
                          <a:latin typeface="+mj-lt"/>
                        </a:rPr>
                        <a:t>주요 내용</a:t>
                      </a:r>
                      <a:endParaRPr lang="ko-KR" altLang="en-US" dirty="0">
                        <a:latin typeface="+mj-lt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61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제조현장 </a:t>
                      </a:r>
                      <a:endParaRPr lang="en-US" altLang="ko-KR" sz="1400" b="1" kern="1200" dirty="0" smtClean="0">
                        <a:solidFill>
                          <a:srgbClr val="0000F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낭비개선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 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제조현장 낭비발굴과 개선으로 생산성 향상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 </a:t>
                      </a:r>
                      <a:endParaRPr lang="en-US" altLang="ko-KR" sz="1200" kern="1200" dirty="0" smtClean="0">
                        <a:solidFill>
                          <a:srgbClr val="0000FF"/>
                        </a:solidFill>
                        <a:latin typeface="+mn-lt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 주요내용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- 5S 3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정 활동 단계별 추진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낭비발견 및 개선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생산성 관리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작업손실 요소 분석하기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Time study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분석 목적 및 실시순서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, cycle time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과 소비속도 관계</a:t>
                      </a:r>
                      <a:endParaRPr lang="ko-KR" altLang="en-US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</a:txBody>
                  <a:tcPr anchor="ctr"/>
                </a:tc>
              </a:tr>
              <a:tr h="13174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제어자동화 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기초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스마트공장의 기본인 </a:t>
                      </a: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제조자동화</a:t>
                      </a: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이해 및 기법  습득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자동제어 이해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센서 특성 이해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시퀀스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 </a:t>
                      </a:r>
                      <a:r>
                        <a:rPr lang="ko-KR" altLang="en-US" sz="1200" dirty="0" err="1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전기공압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요소를 통한 </a:t>
                      </a:r>
                      <a:r>
                        <a:rPr lang="ko-KR" altLang="en-US" sz="1200" dirty="0" err="1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액츄에이터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제어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PLC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를 통한 </a:t>
                      </a:r>
                      <a:r>
                        <a:rPr lang="ko-KR" altLang="en-US" sz="1200" dirty="0" err="1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엑츄에이터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제어</a:t>
                      </a:r>
                    </a:p>
                  </a:txBody>
                  <a:tcPr anchor="ctr"/>
                </a:tc>
              </a:tr>
              <a:tr h="14188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Layout </a:t>
                      </a:r>
                      <a:r>
                        <a:rPr lang="ko-KR" altLang="en-US" sz="13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및 공정</a:t>
                      </a:r>
                    </a:p>
                    <a:p>
                      <a:pPr algn="ctr" latinLnBrk="1"/>
                      <a:r>
                        <a:rPr lang="ko-KR" altLang="en-US" sz="13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최적화를 위한</a:t>
                      </a:r>
                    </a:p>
                    <a:p>
                      <a:pPr algn="ctr" latinLnBrk="1"/>
                      <a:r>
                        <a:rPr lang="ko-KR" altLang="en-US" sz="13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공정시뮬레이션</a:t>
                      </a:r>
                      <a:r>
                        <a:rPr lang="en-US" altLang="ko-KR" sz="1300" b="1" dirty="0" smtClean="0">
                          <a:solidFill>
                            <a:srgbClr val="0000FF"/>
                          </a:solidFill>
                          <a:latin typeface="DFKai-SB"/>
                          <a:ea typeface="DFKai-SB"/>
                        </a:rPr>
                        <a:t>Ⅱ</a:t>
                      </a:r>
                      <a:endParaRPr lang="en-US" altLang="ko-KR" sz="1300" b="1" dirty="0" smtClean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제조 공정의 </a:t>
                      </a:r>
                      <a:r>
                        <a:rPr lang="ko-KR" altLang="en-US" sz="1200" kern="1200" dirty="0" err="1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시뮬레이션시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 봉착하는 문제에 대한 해결 기법 이해 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/>
                        <a:buNone/>
                      </a:pP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   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생산성</a:t>
                      </a:r>
                      <a:r>
                        <a:rPr lang="en-US" altLang="ko-KR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작업자 부하</a:t>
                      </a:r>
                      <a:r>
                        <a:rPr lang="en-US" altLang="ko-KR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dirty="0" err="1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재공</a:t>
                      </a:r>
                      <a:r>
                        <a:rPr lang="en-US" altLang="ko-KR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재고를 고려한 </a:t>
                      </a:r>
                      <a:r>
                        <a:rPr lang="ko-KR" altLang="en-US" sz="1200" kern="1200" dirty="0" err="1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최적안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</a:rPr>
                        <a:t> 도출 기법 이해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  <a:sym typeface="Wingdings"/>
                        </a:rPr>
                        <a:t>주요내용</a:t>
                      </a:r>
                      <a:endParaRPr lang="en-US" altLang="ko-KR" sz="1200" dirty="0" smtClean="0">
                        <a:latin typeface="+mn-ea"/>
                        <a:ea typeface="+mn-ea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  <a:sym typeface="Wingdings"/>
                        </a:rPr>
                        <a:t> -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  <a:sym typeface="Wingdings"/>
                        </a:rPr>
                        <a:t>공정시뮬레이션 툴 리뷰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  <a:sym typeface="Wingdings"/>
                        </a:rPr>
                        <a:t>,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  <a:sym typeface="Wingdings"/>
                        </a:rPr>
                        <a:t>가공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  <a:sym typeface="Wingdings"/>
                        </a:rPr>
                        <a:t>/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  <a:sym typeface="Wingdings"/>
                        </a:rPr>
                        <a:t>조립 통합 라인 분석 및 실습</a:t>
                      </a:r>
                      <a:endParaRPr lang="en-US" altLang="ko-KR" sz="1200" dirty="0" smtClean="0">
                        <a:latin typeface="+mn-ea"/>
                        <a:ea typeface="+mn-ea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  <a:sym typeface="Wingdings"/>
                        </a:rPr>
                        <a:t> - 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  <a:sym typeface="Wingdings"/>
                        </a:rPr>
                        <a:t>설비관리 분석 및 실습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  <a:sym typeface="Wingdings"/>
                        </a:rPr>
                        <a:t>,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  <a:sym typeface="Wingdings"/>
                        </a:rPr>
                        <a:t>데모라인 공정 분석 및 실습</a:t>
                      </a:r>
                      <a:endParaRPr lang="en-US" altLang="ko-KR" sz="1200" dirty="0" smtClean="0">
                        <a:latin typeface="+mn-ea"/>
                        <a:ea typeface="+mn-ea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  <a:sym typeface="Wingdings"/>
                        </a:rPr>
                        <a:t> -  SLPII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  <a:sym typeface="Wingdings"/>
                        </a:rPr>
                        <a:t>라인 공정 분석 및 실습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  <a:sym typeface="Wingdings"/>
                        </a:rPr>
                        <a:t>,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  <a:sym typeface="Wingdings"/>
                        </a:rPr>
                        <a:t>타사 시뮬레이션 사례 연구</a:t>
                      </a:r>
                    </a:p>
                  </a:txBody>
                  <a:tcPr anchor="ctr"/>
                </a:tc>
              </a:tr>
              <a:tr h="12161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스마트팩토리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마스터 양성</a:t>
                      </a:r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dirty="0" err="1" smtClean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  <a:cs typeface="+mn-cs"/>
                        </a:rPr>
                        <a:t>스마트팩토리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  <a:cs typeface="+mn-cs"/>
                        </a:rPr>
                        <a:t> 추진 및 유지관리에 필요한 기본 솔루션 습득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주요내용 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j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latin typeface="+mj-lt"/>
                          <a:ea typeface="바탕체" panose="02030609000101010101" pitchFamily="17" charset="-127"/>
                        </a:rPr>
                        <a:t> -  Smart Factory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추진 개요 및 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SPS </a:t>
                      </a:r>
                      <a:r>
                        <a:rPr lang="ko-KR" altLang="en-US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철학과 사상</a:t>
                      </a:r>
                      <a:endParaRPr lang="en-US" altLang="ko-KR" sz="1200" baseline="0" dirty="0" smtClean="0">
                        <a:latin typeface="+mj-lt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latin typeface="+mj-lt"/>
                          <a:ea typeface="바탕체" panose="02030609000101010101" pitchFamily="17" charset="-127"/>
                        </a:rPr>
                        <a:t> -  </a:t>
                      </a:r>
                      <a:r>
                        <a:rPr lang="ko-KR" altLang="en-US" sz="1200" dirty="0" smtClean="0">
                          <a:latin typeface="+mj-lt"/>
                          <a:ea typeface="바탕체" panose="02030609000101010101" pitchFamily="17" charset="-127"/>
                        </a:rPr>
                        <a:t>공장운영 시스템 적용 방법</a:t>
                      </a:r>
                      <a:endParaRPr lang="en-US" altLang="ko-KR" sz="1200" dirty="0" smtClean="0">
                        <a:latin typeface="+mj-lt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latin typeface="+mj-lt"/>
                          <a:ea typeface="바탕체" panose="02030609000101010101" pitchFamily="17" charset="-127"/>
                        </a:rPr>
                        <a:t> -  </a:t>
                      </a:r>
                      <a:r>
                        <a:rPr lang="ko-KR" altLang="en-US" sz="1200" dirty="0" smtClean="0">
                          <a:latin typeface="+mj-lt"/>
                          <a:ea typeface="바탕체" panose="02030609000101010101" pitchFamily="17" charset="-127"/>
                        </a:rPr>
                        <a:t>노동</a:t>
                      </a:r>
                      <a:r>
                        <a:rPr lang="en-US" altLang="ko-KR" sz="1200" dirty="0" smtClean="0">
                          <a:latin typeface="+mj-lt"/>
                          <a:ea typeface="바탕체" panose="02030609000101010101" pitchFamily="17" charset="-127"/>
                        </a:rPr>
                        <a:t>/</a:t>
                      </a:r>
                      <a:r>
                        <a:rPr lang="ko-KR" altLang="en-US" sz="1200" dirty="0" smtClean="0">
                          <a:latin typeface="+mj-lt"/>
                          <a:ea typeface="바탕체" panose="02030609000101010101" pitchFamily="17" charset="-127"/>
                        </a:rPr>
                        <a:t>설비생산성 관리</a:t>
                      </a:r>
                      <a:r>
                        <a:rPr lang="en-US" altLang="ko-KR" sz="1200" dirty="0" smtClean="0">
                          <a:latin typeface="+mj-lt"/>
                          <a:ea typeface="바탕체" panose="02030609000101010101" pitchFamily="17" charset="-127"/>
                        </a:rPr>
                        <a:t>, </a:t>
                      </a:r>
                      <a:r>
                        <a:rPr lang="ko-KR" altLang="en-US" sz="1200" dirty="0" smtClean="0">
                          <a:latin typeface="+mj-lt"/>
                          <a:ea typeface="바탕체" panose="02030609000101010101" pitchFamily="17" charset="-127"/>
                        </a:rPr>
                        <a:t>시뮬레이션 사례 및 실습</a:t>
                      </a:r>
                      <a:endParaRPr lang="en-US" altLang="ko-KR" sz="1200" dirty="0" smtClean="0">
                        <a:latin typeface="+mj-lt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</a:tr>
              <a:tr h="12161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kern="1200" dirty="0" err="1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n-cs"/>
                        </a:rPr>
                        <a:t>스마트팩토리</a:t>
                      </a:r>
                      <a:endParaRPr lang="en-US" altLang="ko-KR" sz="1400" b="1" kern="1200" dirty="0" smtClean="0">
                        <a:solidFill>
                          <a:srgbClr val="0000FF"/>
                        </a:solidFill>
                        <a:latin typeface="+mj-lt"/>
                        <a:ea typeface="+mj-ea"/>
                        <a:cs typeface="+mn-cs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n-cs"/>
                        </a:rPr>
                        <a:t>마스터 양성</a:t>
                      </a:r>
                      <a:r>
                        <a:rPr lang="en-US" altLang="ko-KR" sz="1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n-cs"/>
                        </a:rPr>
                        <a:t>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  <a:cs typeface="+mn-cs"/>
                        </a:rPr>
                        <a:t> 주요 솔루션의 적용방법 및 활용사례 습득 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j-lt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latin typeface="+mj-lt"/>
                          <a:ea typeface="바탕체" panose="02030609000101010101" pitchFamily="17" charset="-127"/>
                        </a:rPr>
                        <a:t> - </a:t>
                      </a:r>
                      <a:r>
                        <a:rPr lang="ko-KR" altLang="en-US" sz="1200" dirty="0" smtClean="0">
                          <a:latin typeface="+mj-lt"/>
                          <a:ea typeface="바탕체" panose="02030609000101010101" pitchFamily="17" charset="-127"/>
                        </a:rPr>
                        <a:t> 작업자세</a:t>
                      </a:r>
                      <a:r>
                        <a:rPr lang="en-US" altLang="ko-KR" sz="1200" dirty="0" smtClean="0">
                          <a:latin typeface="+mj-lt"/>
                          <a:ea typeface="바탕체" panose="02030609000101010101" pitchFamily="17" charset="-127"/>
                        </a:rPr>
                        <a:t>, </a:t>
                      </a:r>
                      <a:r>
                        <a:rPr lang="ko-KR" altLang="en-US" sz="1200" dirty="0" smtClean="0">
                          <a:latin typeface="+mj-lt"/>
                          <a:ea typeface="바탕체" panose="02030609000101010101" pitchFamily="17" charset="-127"/>
                        </a:rPr>
                        <a:t>작업대 설계원칙</a:t>
                      </a:r>
                      <a:r>
                        <a:rPr lang="en-US" altLang="ko-KR" sz="1200" dirty="0" smtClean="0">
                          <a:latin typeface="+mj-lt"/>
                          <a:ea typeface="바탕체" panose="02030609000101010101" pitchFamily="17" charset="-127"/>
                        </a:rPr>
                        <a:t>, </a:t>
                      </a:r>
                      <a:r>
                        <a:rPr lang="ko-KR" altLang="en-US" sz="1200" dirty="0" smtClean="0">
                          <a:latin typeface="+mj-lt"/>
                          <a:ea typeface="바탕체" panose="02030609000101010101" pitchFamily="17" charset="-127"/>
                        </a:rPr>
                        <a:t>작업환경 개선</a:t>
                      </a:r>
                      <a:endParaRPr lang="en-US" altLang="ko-KR" sz="1200" dirty="0" smtClean="0">
                        <a:latin typeface="+mj-lt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latin typeface="+mj-lt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-  </a:t>
                      </a:r>
                      <a:r>
                        <a:rPr lang="ko-KR" altLang="en-US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간편자동화 설계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/</a:t>
                      </a:r>
                      <a:r>
                        <a:rPr lang="ko-KR" altLang="en-US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제작 실습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(</a:t>
                      </a:r>
                      <a:r>
                        <a:rPr lang="ko-KR" altLang="en-US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물레방아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/</a:t>
                      </a:r>
                      <a:r>
                        <a:rPr lang="ko-KR" altLang="en-US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연자방아 </a:t>
                      </a:r>
                      <a:r>
                        <a:rPr lang="ko-KR" altLang="en-US" sz="1200" baseline="0" dirty="0" err="1" smtClean="0">
                          <a:latin typeface="+mj-lt"/>
                          <a:ea typeface="바탕체" panose="02030609000101010101" pitchFamily="17" charset="-127"/>
                        </a:rPr>
                        <a:t>공급대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)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 -  Fool Proof </a:t>
                      </a:r>
                      <a:r>
                        <a:rPr lang="ko-KR" altLang="en-US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적용 및 활용사례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, </a:t>
                      </a:r>
                      <a:r>
                        <a:rPr lang="ko-KR" altLang="en-US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제작실습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(</a:t>
                      </a:r>
                      <a:r>
                        <a:rPr lang="ko-KR" altLang="en-US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입식작업대</a:t>
                      </a:r>
                      <a:r>
                        <a:rPr lang="en-US" altLang="ko-KR" sz="1200" baseline="0" dirty="0" smtClean="0">
                          <a:latin typeface="+mj-lt"/>
                          <a:ea typeface="바탕체" panose="02030609000101010101" pitchFamily="17" charset="-127"/>
                        </a:rPr>
                        <a:t>)</a:t>
                      </a:r>
                      <a:endParaRPr lang="ko-KR" altLang="en-US" sz="1200" dirty="0" smtClean="0">
                        <a:latin typeface="+mj-lt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</a:tr>
              <a:tr h="141882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입</a:t>
                      </a:r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출고관리 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정확도를 위한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자재관리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생산성 안정화를 위하여 자재관리 </a:t>
                      </a: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Operation 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최적화를 및 </a:t>
                      </a:r>
                      <a:endParaRPr lang="en-US" altLang="ko-KR" sz="1200" dirty="0" smtClean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 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부진재고 최소화로 자재공급능력 향상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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주요내용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자재관리의 목적 및 중요성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입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/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출고관리 목적 및 종류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저장관리의 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5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원칙</a:t>
                      </a:r>
                      <a:endParaRPr lang="en-US" altLang="ko-KR" sz="1200" baseline="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재고 및 창고관리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제조공정의 이해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우수활동 사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례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2656" y="35496"/>
            <a:ext cx="608530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b="1" u="sng" dirty="0" smtClean="0">
                <a:solidFill>
                  <a:srgbClr val="0000FF"/>
                </a:solidFill>
              </a:rPr>
              <a:t>교육과정별 주요 내용</a:t>
            </a:r>
            <a:endParaRPr lang="ko-KR" altLang="en-US" sz="25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98211"/>
              </p:ext>
            </p:extLst>
          </p:nvPr>
        </p:nvGraphicFramePr>
        <p:xfrm>
          <a:off x="116632" y="395536"/>
          <a:ext cx="6624736" cy="874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0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25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+mj-lt"/>
                        </a:rPr>
                        <a:t>과 정 명</a:t>
                      </a:r>
                      <a:endParaRPr lang="ko-KR" altLang="en-US" sz="1600" dirty="0">
                        <a:latin typeface="+mj-lt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>
                          <a:latin typeface="+mj-lt"/>
                        </a:rPr>
                        <a:t>주요 내용</a:t>
                      </a:r>
                      <a:endParaRPr lang="ko-KR" altLang="en-US" sz="1600" dirty="0">
                        <a:latin typeface="+mj-lt"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현장혁신리더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</a:t>
                      </a:r>
                      <a:r>
                        <a:rPr lang="ko-KR" altLang="en-US" sz="1200" kern="1200" dirty="0" err="1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스마트팩토리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제조현장 혁신활동을 추진할 수 있는 리더를 양성하여 중소</a:t>
                      </a:r>
                      <a:r>
                        <a:rPr lang="en-US" altLang="ko-KR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/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중견기업의 지속적인 혁신활동 전개</a:t>
                      </a:r>
                      <a:endParaRPr lang="en-US" altLang="ko-KR" sz="1200" kern="1200" dirty="0" smtClean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최적의 제조현장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관리자의 기본원칙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제조원가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개념과 구성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제조능력분석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제조물류 개선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스마트공장에서의 품질관리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시스템기반 공장운영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(MES/ERP System)</a:t>
                      </a:r>
                    </a:p>
                  </a:txBody>
                  <a:tcPr anchor="ctr"/>
                </a:tc>
              </a:tr>
              <a:tr h="1737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중소기업형 </a:t>
                      </a:r>
                      <a:endParaRPr lang="en-US" altLang="ko-KR" sz="1400" b="1" kern="1200" dirty="0" smtClean="0">
                        <a:solidFill>
                          <a:srgbClr val="0000F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 smtClean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유틸리티 에너지 절감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dirty="0" err="1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저소비형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에너지사용 설비를 발굴하여 고효율 설비의 구현을</a:t>
                      </a:r>
                      <a:endParaRPr lang="en-US" altLang="ko-KR" sz="1200" kern="1200" dirty="0" smtClean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통해 중소기업의 유틸리티 비용 절감</a:t>
                      </a:r>
                      <a:endParaRPr lang="en-US" altLang="ko-KR" sz="1200" kern="1200" dirty="0" smtClean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기업의 도전적인 에너지 혁신활동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에너지 사용에 따른 </a:t>
                      </a:r>
                      <a:r>
                        <a:rPr lang="ko-KR" altLang="en-US" sz="1200" kern="1200" baseline="0" dirty="0" err="1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맵작성</a:t>
                      </a:r>
                      <a:endParaRPr lang="ko-KR" altLang="en-US" sz="1200" kern="1200" baseline="0" dirty="0" smtClean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에너지 효율분석 및 메커니즘 분석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에너지 절감개선 과제도출 및 개선활동</a:t>
                      </a:r>
                      <a:endParaRPr lang="ko-KR" altLang="en-US" sz="1200" kern="1200" dirty="0" smtClean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</a:txBody>
                  <a:tcPr anchor="ctr"/>
                </a:tc>
              </a:tr>
              <a:tr h="4362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스마트팩토리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추진리더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경영자</a:t>
                      </a:r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 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경영자의 </a:t>
                      </a: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Smart Factory 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도입 필요성 인식</a:t>
                      </a:r>
                      <a:endParaRPr lang="en-US" altLang="ko-KR" sz="1200" dirty="0" smtClean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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주요내용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Smart Factory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추진방향 및 사례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(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특강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)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Factory Lab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활용 교육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중소기업 맞춤형 제안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/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분임조활동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우수업체 현장실습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(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삼성전자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스마트공장 우수기업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</a:rPr>
                        <a:t>PLC</a:t>
                      </a: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</a:rPr>
                        <a:t>기반 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lt"/>
                        <a:ea typeface="바탕체" panose="02030609000101010101" pitchFamily="17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</a:rPr>
                        <a:t>통합제어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lt"/>
                        <a:ea typeface="바탕체" panose="02030609000101010101" pitchFamily="17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</a:rPr>
                        <a:t>기술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lt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스마트공장의 ‘제조 자동화’분야의 기술 습득 </a:t>
                      </a:r>
                      <a:r>
                        <a:rPr lang="ko-KR" altLang="en-US" sz="1200" kern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데이터 처리방식 이해 및 제어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위치결정제어 이해 및 실습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 CC-Link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통신 이해 및 실습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 </a:t>
                      </a:r>
                      <a:endParaRPr lang="ko-KR" altLang="en-US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56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중소기업형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제조실행시스템</a:t>
                      </a:r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(</a:t>
                      </a:r>
                      <a:r>
                        <a:rPr lang="en-US" altLang="ko-KR" sz="1400" b="1" dirty="0" err="1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MES</a:t>
                      </a:r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생산성과 품질향상을 위한 제조현장</a:t>
                      </a:r>
                      <a:r>
                        <a:rPr lang="ko-KR" altLang="en-US" sz="1200" baseline="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정보시스템</a:t>
                      </a:r>
                      <a:r>
                        <a:rPr lang="ko-KR" altLang="en-US" sz="1200" baseline="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운영능력 향상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 주요내용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MES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특징 및 역할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주요기능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/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생산관리 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~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설비관리 주요기능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중소기업형 제조실행시스템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(MES)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적용사례</a:t>
                      </a:r>
                      <a:endParaRPr lang="ko-KR" altLang="en-US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</a:tr>
              <a:tr h="5565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제조능력분석을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통한 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공정개선기법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제조능력분석 및 공정개선기법 학습을 통한 생산성 향상</a:t>
                      </a:r>
                      <a:endParaRPr lang="en-US" altLang="ko-KR" sz="1200" dirty="0" smtClean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주요내용</a:t>
                      </a:r>
                      <a:endParaRPr lang="en-US" altLang="ko-KR" sz="1200" dirty="0" smtClean="0">
                        <a:solidFill>
                          <a:prstClr val="black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생산성이란</a:t>
                      </a:r>
                      <a:r>
                        <a:rPr lang="en-US" altLang="ko-KR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? </a:t>
                      </a:r>
                      <a:r>
                        <a:rPr lang="ko-KR" altLang="en-US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노동 및 설비생산성관리</a:t>
                      </a:r>
                      <a:endParaRPr lang="en-US" altLang="ko-KR" sz="1200" baseline="0" dirty="0" smtClean="0">
                        <a:solidFill>
                          <a:prstClr val="black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Conveyor </a:t>
                      </a:r>
                      <a:r>
                        <a:rPr lang="ko-KR" altLang="en-US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및 </a:t>
                      </a:r>
                      <a:r>
                        <a:rPr lang="en-US" altLang="ko-KR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Cell </a:t>
                      </a:r>
                      <a:r>
                        <a:rPr lang="ko-KR" altLang="en-US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생산시스템</a:t>
                      </a:r>
                      <a:endParaRPr lang="en-US" altLang="ko-KR" sz="1200" baseline="0" dirty="0" smtClean="0">
                        <a:solidFill>
                          <a:prstClr val="black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표준작업의 정의 및 요소</a:t>
                      </a:r>
                      <a:r>
                        <a:rPr lang="en-US" altLang="ko-KR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prstClr val="black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우수 활동사례</a:t>
                      </a:r>
                      <a:endParaRPr lang="ko-KR" altLang="en-US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8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효율적</a:t>
                      </a:r>
                      <a:r>
                        <a:rPr lang="ko-KR" altLang="en-US" sz="1400" b="1" baseline="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 </a:t>
                      </a:r>
                      <a:endParaRPr lang="en-US" altLang="ko-KR" sz="1400" b="1" baseline="0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baseline="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설비관리를 위한 </a:t>
                      </a:r>
                      <a:endParaRPr lang="en-US" altLang="ko-KR" sz="1400" b="1" baseline="0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400" b="1" baseline="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PRO-3M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설비의 불합리 개선을 통한 체계적인 관리로 설비생산성 향상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주요내용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중소기업 맞춤형 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PRO-3M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활동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설비 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6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계통 이론 및 실습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제안 및 분임조활동의 이해 및 사례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스마트공장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우수기업 활동사례</a:t>
                      </a:r>
                      <a:endParaRPr lang="ko-KR" altLang="en-US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</a:tr>
              <a:tr h="5822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제조물류개선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기법</a:t>
                      </a:r>
                      <a:endParaRPr lang="en-US" altLang="ko-KR" sz="1400" b="1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 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제조물류</a:t>
                      </a: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Process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개선</a:t>
                      </a: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-&gt;Speed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물류흐름</a:t>
                      </a: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-&gt;</a:t>
                      </a:r>
                      <a:r>
                        <a:rPr lang="ko-KR" altLang="en-US" sz="1200" dirty="0" smtClean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효율적 자재공급능력향상</a:t>
                      </a:r>
                      <a:endParaRPr lang="en-US" altLang="ko-KR" sz="1200" dirty="0" smtClean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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주요내용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물류의 정의 및 중요성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물류의 범위</a:t>
                      </a:r>
                      <a:endParaRPr lang="en-US" altLang="ko-KR" sz="1200" dirty="0" smtClean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제조물류 분석기법</a:t>
                      </a:r>
                      <a:r>
                        <a:rPr lang="en-US" altLang="ko-KR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(PQ, ABC,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유동수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납입현황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)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제조물류 개선</a:t>
                      </a:r>
                      <a:r>
                        <a:rPr lang="en-US" altLang="ko-KR" sz="1200" baseline="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dirty="0" smtClean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우수기업 제조물류 개선활동 사례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2656" y="-36512"/>
            <a:ext cx="608530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b="1" u="sng" dirty="0" smtClean="0">
                <a:solidFill>
                  <a:srgbClr val="0000FF"/>
                </a:solidFill>
              </a:rPr>
              <a:t>교육과정별 주요 내용</a:t>
            </a:r>
            <a:endParaRPr lang="ko-KR" altLang="en-US" sz="25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3068" y="185266"/>
            <a:ext cx="6538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u="sng" dirty="0" smtClean="0">
                <a:solidFill>
                  <a:srgbClr val="0000FF"/>
                </a:solidFill>
              </a:rPr>
              <a:t>과정별 교육내용</a:t>
            </a:r>
            <a:endParaRPr lang="ko-KR" altLang="en-US" sz="2400" b="1" u="sng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67" y="646931"/>
            <a:ext cx="6538307" cy="831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9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50983</TotalTime>
  <Words>1261</Words>
  <Application>Microsoft Office PowerPoint</Application>
  <PresentationFormat>화면 슬라이드 쇼(4:3)</PresentationFormat>
  <Paragraphs>369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Office 테마</vt:lpstr>
      <vt:lpstr>1_Office 테마</vt:lpstr>
      <vt:lpstr>   Smart Factory 아카데미에서는     2018년 10~11월 교육과정 참가 희망자를 모집합니다.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창조경제의 내일을 여는 거점</dc:title>
  <dc:creator>Samsung Electronics</dc:creator>
  <cp:lastModifiedBy>user</cp:lastModifiedBy>
  <cp:revision>670</cp:revision>
  <cp:lastPrinted>2018-09-27T04:53:34Z</cp:lastPrinted>
  <dcterms:created xsi:type="dcterms:W3CDTF">2015-11-18T08:07:49Z</dcterms:created>
  <dcterms:modified xsi:type="dcterms:W3CDTF">2018-10-04T01:28:40Z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C:\mySingle\TEMP\(교육홍보)_스마트팩토리 아카데미 6~7월 교육안내.pptx</vt:lpwstr>
  </property>
</Properties>
</file>